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9" r:id="rId7"/>
    <p:sldId id="280" r:id="rId8"/>
    <p:sldId id="262" r:id="rId9"/>
    <p:sldId id="283" r:id="rId10"/>
    <p:sldId id="284" r:id="rId11"/>
    <p:sldId id="293" r:id="rId12"/>
    <p:sldId id="294" r:id="rId13"/>
    <p:sldId id="285" r:id="rId14"/>
    <p:sldId id="298" r:id="rId15"/>
    <p:sldId id="286" r:id="rId16"/>
    <p:sldId id="296" r:id="rId17"/>
    <p:sldId id="287" r:id="rId18"/>
    <p:sldId id="288" r:id="rId19"/>
    <p:sldId id="292" r:id="rId20"/>
    <p:sldId id="289" r:id="rId21"/>
    <p:sldId id="290" r:id="rId22"/>
    <p:sldId id="291" r:id="rId23"/>
    <p:sldId id="295" r:id="rId24"/>
    <p:sldId id="297" r:id="rId25"/>
    <p:sldId id="260" r:id="rId26"/>
    <p:sldId id="26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y Fleming" initials="KF" lastIdx="5" clrIdx="0">
    <p:extLst>
      <p:ext uri="{19B8F6BF-5375-455C-9EA6-DF929625EA0E}">
        <p15:presenceInfo xmlns:p15="http://schemas.microsoft.com/office/powerpoint/2012/main" userId="S-1-5-21-950560720-1980973803-2608283166-12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95" autoAdjust="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763BE-20B9-4DEF-A09F-39B07911461E}" type="datetimeFigureOut">
              <a:rPr lang="en-GB" smtClean="0"/>
              <a:t>28/03/2022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CB578-FBD8-4D53-9F87-67D9C33ADC19}" type="slidenum">
              <a:rPr lang="en-GB" smtClean="0"/>
              <a:t>‹#›</a:t>
            </a:fld>
            <a:endParaRPr lang="en-GB"/>
          </a:p>
        </p:txBody>
      </p:sp>
    </p:spTree>
    <p:extLst>
      <p:ext uri="{BB962C8B-B14F-4D97-AF65-F5344CB8AC3E}">
        <p14:creationId xmlns:p14="http://schemas.microsoft.com/office/powerpoint/2010/main" val="116841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EFCB578-FBD8-4D53-9F87-67D9C33ADC19}" type="slidenum">
              <a:rPr lang="en-GB" smtClean="0"/>
              <a:t>1</a:t>
            </a:fld>
            <a:endParaRPr lang="en-GB"/>
          </a:p>
        </p:txBody>
      </p:sp>
    </p:spTree>
    <p:extLst>
      <p:ext uri="{BB962C8B-B14F-4D97-AF65-F5344CB8AC3E}">
        <p14:creationId xmlns:p14="http://schemas.microsoft.com/office/powerpoint/2010/main" val="2641046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12</a:t>
            </a:fld>
            <a:endParaRPr lang="en-GB"/>
          </a:p>
        </p:txBody>
      </p:sp>
    </p:spTree>
    <p:extLst>
      <p:ext uri="{BB962C8B-B14F-4D97-AF65-F5344CB8AC3E}">
        <p14:creationId xmlns:p14="http://schemas.microsoft.com/office/powerpoint/2010/main" val="4086490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14</a:t>
            </a:fld>
            <a:endParaRPr lang="en-GB"/>
          </a:p>
        </p:txBody>
      </p:sp>
    </p:spTree>
    <p:extLst>
      <p:ext uri="{BB962C8B-B14F-4D97-AF65-F5344CB8AC3E}">
        <p14:creationId xmlns:p14="http://schemas.microsoft.com/office/powerpoint/2010/main" val="2605030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15</a:t>
            </a:fld>
            <a:endParaRPr lang="en-GB"/>
          </a:p>
        </p:txBody>
      </p:sp>
    </p:spTree>
    <p:extLst>
      <p:ext uri="{BB962C8B-B14F-4D97-AF65-F5344CB8AC3E}">
        <p14:creationId xmlns:p14="http://schemas.microsoft.com/office/powerpoint/2010/main" val="3143968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16</a:t>
            </a:fld>
            <a:endParaRPr lang="en-GB"/>
          </a:p>
        </p:txBody>
      </p:sp>
    </p:spTree>
    <p:extLst>
      <p:ext uri="{BB962C8B-B14F-4D97-AF65-F5344CB8AC3E}">
        <p14:creationId xmlns:p14="http://schemas.microsoft.com/office/powerpoint/2010/main" val="4247615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17</a:t>
            </a:fld>
            <a:endParaRPr lang="en-GB"/>
          </a:p>
        </p:txBody>
      </p:sp>
    </p:spTree>
    <p:extLst>
      <p:ext uri="{BB962C8B-B14F-4D97-AF65-F5344CB8AC3E}">
        <p14:creationId xmlns:p14="http://schemas.microsoft.com/office/powerpoint/2010/main" val="3705115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18</a:t>
            </a:fld>
            <a:endParaRPr lang="en-GB"/>
          </a:p>
        </p:txBody>
      </p:sp>
    </p:spTree>
    <p:extLst>
      <p:ext uri="{BB962C8B-B14F-4D97-AF65-F5344CB8AC3E}">
        <p14:creationId xmlns:p14="http://schemas.microsoft.com/office/powerpoint/2010/main" val="3755428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19</a:t>
            </a:fld>
            <a:endParaRPr lang="en-GB"/>
          </a:p>
        </p:txBody>
      </p:sp>
    </p:spTree>
    <p:extLst>
      <p:ext uri="{BB962C8B-B14F-4D97-AF65-F5344CB8AC3E}">
        <p14:creationId xmlns:p14="http://schemas.microsoft.com/office/powerpoint/2010/main" val="3884167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20</a:t>
            </a:fld>
            <a:endParaRPr lang="en-GB"/>
          </a:p>
        </p:txBody>
      </p:sp>
    </p:spTree>
    <p:extLst>
      <p:ext uri="{BB962C8B-B14F-4D97-AF65-F5344CB8AC3E}">
        <p14:creationId xmlns:p14="http://schemas.microsoft.com/office/powerpoint/2010/main" val="407799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22</a:t>
            </a:fld>
            <a:endParaRPr lang="en-GB"/>
          </a:p>
        </p:txBody>
      </p:sp>
    </p:spTree>
    <p:extLst>
      <p:ext uri="{BB962C8B-B14F-4D97-AF65-F5344CB8AC3E}">
        <p14:creationId xmlns:p14="http://schemas.microsoft.com/office/powerpoint/2010/main" val="3757368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2</a:t>
            </a:fld>
            <a:endParaRPr lang="en-GB"/>
          </a:p>
        </p:txBody>
      </p:sp>
    </p:spTree>
    <p:extLst>
      <p:ext uri="{BB962C8B-B14F-4D97-AF65-F5344CB8AC3E}">
        <p14:creationId xmlns:p14="http://schemas.microsoft.com/office/powerpoint/2010/main" val="227388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3</a:t>
            </a:fld>
            <a:endParaRPr lang="en-GB"/>
          </a:p>
        </p:txBody>
      </p:sp>
    </p:spTree>
    <p:extLst>
      <p:ext uri="{BB962C8B-B14F-4D97-AF65-F5344CB8AC3E}">
        <p14:creationId xmlns:p14="http://schemas.microsoft.com/office/powerpoint/2010/main" val="2401947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5</a:t>
            </a:fld>
            <a:endParaRPr lang="en-GB"/>
          </a:p>
        </p:txBody>
      </p:sp>
    </p:spTree>
    <p:extLst>
      <p:ext uri="{BB962C8B-B14F-4D97-AF65-F5344CB8AC3E}">
        <p14:creationId xmlns:p14="http://schemas.microsoft.com/office/powerpoint/2010/main" val="1326099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6</a:t>
            </a:fld>
            <a:endParaRPr lang="en-GB"/>
          </a:p>
        </p:txBody>
      </p:sp>
    </p:spTree>
    <p:extLst>
      <p:ext uri="{BB962C8B-B14F-4D97-AF65-F5344CB8AC3E}">
        <p14:creationId xmlns:p14="http://schemas.microsoft.com/office/powerpoint/2010/main" val="266325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7</a:t>
            </a:fld>
            <a:endParaRPr lang="en-GB"/>
          </a:p>
        </p:txBody>
      </p:sp>
    </p:spTree>
    <p:extLst>
      <p:ext uri="{BB962C8B-B14F-4D97-AF65-F5344CB8AC3E}">
        <p14:creationId xmlns:p14="http://schemas.microsoft.com/office/powerpoint/2010/main" val="3863766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8</a:t>
            </a:fld>
            <a:endParaRPr lang="en-GB"/>
          </a:p>
        </p:txBody>
      </p:sp>
    </p:spTree>
    <p:extLst>
      <p:ext uri="{BB962C8B-B14F-4D97-AF65-F5344CB8AC3E}">
        <p14:creationId xmlns:p14="http://schemas.microsoft.com/office/powerpoint/2010/main" val="4174356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9</a:t>
            </a:fld>
            <a:endParaRPr lang="en-GB"/>
          </a:p>
        </p:txBody>
      </p:sp>
    </p:spTree>
    <p:extLst>
      <p:ext uri="{BB962C8B-B14F-4D97-AF65-F5344CB8AC3E}">
        <p14:creationId xmlns:p14="http://schemas.microsoft.com/office/powerpoint/2010/main" val="1348828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FCB578-FBD8-4D53-9F87-67D9C33ADC19}" type="slidenum">
              <a:rPr lang="en-GB" smtClean="0"/>
              <a:t>10</a:t>
            </a:fld>
            <a:endParaRPr lang="en-GB"/>
          </a:p>
        </p:txBody>
      </p:sp>
    </p:spTree>
    <p:extLst>
      <p:ext uri="{BB962C8B-B14F-4D97-AF65-F5344CB8AC3E}">
        <p14:creationId xmlns:p14="http://schemas.microsoft.com/office/powerpoint/2010/main" val="74757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BE5F13-42B3-4B77-B620-13319817B442}"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82432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BE5F13-42B3-4B77-B620-13319817B442}"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34956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BE5F13-42B3-4B77-B620-13319817B442}"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255649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BE5F13-42B3-4B77-B620-13319817B442}"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424891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E5F13-42B3-4B77-B620-13319817B442}"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396900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BE5F13-42B3-4B77-B620-13319817B442}"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107428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BE5F13-42B3-4B77-B620-13319817B442}" type="datetimeFigureOut">
              <a:rPr lang="en-GB" smtClean="0"/>
              <a:t>28/03/2022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12709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BE5F13-42B3-4B77-B620-13319817B442}" type="datetimeFigureOut">
              <a:rPr lang="en-GB" smtClean="0"/>
              <a:t>28/03/2022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2137596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5F13-42B3-4B77-B620-13319817B442}" type="datetimeFigureOut">
              <a:rPr lang="en-GB" smtClean="0"/>
              <a:t>28/03/2022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28993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BE5F13-42B3-4B77-B620-13319817B442}"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251303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BE5F13-42B3-4B77-B620-13319817B442}"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C9D381-042C-45DC-A2AE-94A0421FD24F}" type="slidenum">
              <a:rPr lang="en-GB" smtClean="0"/>
              <a:t>‹#›</a:t>
            </a:fld>
            <a:endParaRPr lang="en-GB"/>
          </a:p>
        </p:txBody>
      </p:sp>
    </p:spTree>
    <p:extLst>
      <p:ext uri="{BB962C8B-B14F-4D97-AF65-F5344CB8AC3E}">
        <p14:creationId xmlns:p14="http://schemas.microsoft.com/office/powerpoint/2010/main" val="246975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E5F13-42B3-4B77-B620-13319817B442}" type="datetimeFigureOut">
              <a:rPr lang="en-GB" smtClean="0"/>
              <a:t>28/03/2022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9D381-042C-45DC-A2AE-94A0421FD24F}" type="slidenum">
              <a:rPr lang="en-GB" smtClean="0"/>
              <a:t>‹#›</a:t>
            </a:fld>
            <a:endParaRPr lang="en-GB"/>
          </a:p>
        </p:txBody>
      </p:sp>
    </p:spTree>
    <p:extLst>
      <p:ext uri="{BB962C8B-B14F-4D97-AF65-F5344CB8AC3E}">
        <p14:creationId xmlns:p14="http://schemas.microsoft.com/office/powerpoint/2010/main" val="396166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146" y="1715259"/>
            <a:ext cx="9144000" cy="2387600"/>
          </a:xfrm>
        </p:spPr>
        <p:txBody>
          <a:bodyPr/>
          <a:lstStyle/>
          <a:p>
            <a:pPr algn="l"/>
            <a:r>
              <a:rPr lang="en-GB" dirty="0">
                <a:latin typeface="Georgia" panose="02040502050405020303" pitchFamily="18" charset="0"/>
              </a:rPr>
              <a:t>Intercollegiate MRCS</a:t>
            </a:r>
          </a:p>
        </p:txBody>
      </p:sp>
      <p:sp>
        <p:nvSpPr>
          <p:cNvPr id="3" name="Subtitle 2"/>
          <p:cNvSpPr>
            <a:spLocks noGrp="1"/>
          </p:cNvSpPr>
          <p:nvPr>
            <p:ph type="subTitle" idx="1"/>
          </p:nvPr>
        </p:nvSpPr>
        <p:spPr>
          <a:xfrm>
            <a:off x="663146" y="4318729"/>
            <a:ext cx="9144000" cy="1655762"/>
          </a:xfrm>
        </p:spPr>
        <p:txBody>
          <a:bodyPr>
            <a:normAutofit/>
          </a:bodyPr>
          <a:lstStyle/>
          <a:p>
            <a:pPr algn="l"/>
            <a:r>
              <a:rPr lang="en-GB" sz="2800" dirty="0">
                <a:latin typeface="Georgia" panose="02040502050405020303" pitchFamily="18" charset="0"/>
              </a:rPr>
              <a:t>Part A Pearson Vue Familiarisation Webinar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796" y="914314"/>
            <a:ext cx="9893213" cy="1411419"/>
          </a:xfrm>
          <a:prstGeom prst="rect">
            <a:avLst/>
          </a:prstGeom>
        </p:spPr>
      </p:pic>
    </p:spTree>
    <p:extLst>
      <p:ext uri="{BB962C8B-B14F-4D97-AF65-F5344CB8AC3E}">
        <p14:creationId xmlns:p14="http://schemas.microsoft.com/office/powerpoint/2010/main" val="378556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If you have trouble booking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6"/>
            <a:ext cx="10315404" cy="4379339"/>
          </a:xfrm>
        </p:spPr>
        <p:txBody>
          <a:bodyPr vert="horz" lIns="91440" tIns="45720" rIns="91440" bIns="45720" rtlCol="0" anchor="t">
            <a:normAutofit/>
          </a:bodyPr>
          <a:lstStyle/>
          <a:p>
            <a:pPr marL="342900" indent="-342900" algn="l">
              <a:buFont typeface="Arial" panose="020B0604020202020204" pitchFamily="34" charset="0"/>
              <a:buChar char="•"/>
            </a:pPr>
            <a:r>
              <a:rPr lang="en-GB" dirty="0">
                <a:latin typeface="Arial"/>
                <a:cs typeface="Arial"/>
              </a:rPr>
              <a:t>Contact </a:t>
            </a:r>
            <a:r>
              <a:rPr lang="en-GB" b="1" dirty="0">
                <a:latin typeface="Arial"/>
                <a:cs typeface="Arial"/>
              </a:rPr>
              <a:t>Pearson Vue</a:t>
            </a:r>
            <a:r>
              <a:rPr lang="en-GB" dirty="0">
                <a:latin typeface="Arial"/>
                <a:cs typeface="Arial"/>
              </a:rPr>
              <a:t> via the website or phone</a:t>
            </a:r>
          </a:p>
          <a:p>
            <a:pPr marL="342900" indent="-342900" algn="l">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Colleges are unable to access the PV system and will not be able to help</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Only contact your College if you have not received a booking email by the end of the day on 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April </a:t>
            </a:r>
          </a:p>
        </p:txBody>
      </p:sp>
    </p:spTree>
    <p:extLst>
      <p:ext uri="{BB962C8B-B14F-4D97-AF65-F5344CB8AC3E}">
        <p14:creationId xmlns:p14="http://schemas.microsoft.com/office/powerpoint/2010/main" val="43324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6" y="1723725"/>
            <a:ext cx="9144000" cy="2387600"/>
          </a:xfrm>
        </p:spPr>
        <p:txBody>
          <a:bodyPr>
            <a:normAutofit/>
          </a:bodyPr>
          <a:lstStyle/>
          <a:p>
            <a:pPr algn="l"/>
            <a:r>
              <a:rPr lang="en-GB" sz="4000" dirty="0">
                <a:latin typeface="Georgia" panose="02040502050405020303" pitchFamily="18" charset="0"/>
              </a:rPr>
              <a:t>Rescheduling your exam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5731" y="3508"/>
            <a:ext cx="7254647" cy="1034987"/>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5836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‘Rescheduling’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6"/>
            <a:ext cx="10315404" cy="4379339"/>
          </a:xfrm>
        </p:spPr>
        <p:txBody>
          <a:bodyPr vert="horz" lIns="91440" tIns="45720" rIns="91440" bIns="45720" rtlCol="0" anchor="t">
            <a:normAutofit lnSpcReduction="10000"/>
          </a:bodyPr>
          <a:lstStyle/>
          <a:p>
            <a:pPr marL="342900" indent="-342900" algn="l">
              <a:lnSpc>
                <a:spcPct val="150000"/>
              </a:lnSpc>
              <a:spcBef>
                <a:spcPts val="0"/>
              </a:spcBef>
              <a:spcAft>
                <a:spcPts val="1200"/>
              </a:spcAft>
              <a:buFont typeface="Arial" panose="020B0604020202020204" pitchFamily="34" charset="0"/>
              <a:buChar char="•"/>
            </a:pPr>
            <a:r>
              <a:rPr lang="en-GB" b="1" dirty="0">
                <a:latin typeface="Arial"/>
                <a:cs typeface="Arial"/>
              </a:rPr>
              <a:t>Rescheduling</a:t>
            </a:r>
            <a:r>
              <a:rPr lang="en-GB" dirty="0">
                <a:latin typeface="Arial"/>
                <a:cs typeface="Arial"/>
              </a:rPr>
              <a:t> means changing the location of your test centre</a:t>
            </a:r>
          </a:p>
          <a:p>
            <a:pPr marL="342900" indent="-342900" algn="l">
              <a:lnSpc>
                <a:spcPct val="150000"/>
              </a:lnSpc>
              <a:spcBef>
                <a:spcPts val="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There are no options to change the date or time </a:t>
            </a:r>
          </a:p>
          <a:p>
            <a:pPr marL="342900" indent="-342900" algn="l">
              <a:lnSpc>
                <a:spcPct val="150000"/>
              </a:lnSpc>
              <a:spcBef>
                <a:spcPts val="0"/>
              </a:spcBef>
              <a:spcAft>
                <a:spcPts val="1200"/>
              </a:spcAft>
              <a:buFont typeface="Arial" panose="020B0604020202020204" pitchFamily="34" charset="0"/>
              <a:buChar char="•"/>
            </a:pPr>
            <a:r>
              <a:rPr lang="en-GB" dirty="0">
                <a:latin typeface="Arial" panose="020B0604020202020204" pitchFamily="34" charset="0"/>
                <a:cs typeface="Arial" panose="020B0604020202020204" pitchFamily="34" charset="0"/>
              </a:rPr>
              <a:t>You can change your test centre (‘reschedule’) at any point during the 10-day schedule window</a:t>
            </a:r>
          </a:p>
          <a:p>
            <a:pPr marL="342900" indent="-342900" algn="l">
              <a:lnSpc>
                <a:spcPct val="150000"/>
              </a:lnSpc>
              <a:spcBef>
                <a:spcPts val="0"/>
              </a:spcBef>
              <a:spcAft>
                <a:spcPts val="1200"/>
              </a:spcAft>
              <a:buFont typeface="Arial" panose="020B0604020202020204" pitchFamily="34" charset="0"/>
              <a:buChar char="•"/>
            </a:pPr>
            <a:r>
              <a:rPr lang="en-GB" dirty="0">
                <a:latin typeface="Arial"/>
                <a:cs typeface="Arial"/>
              </a:rPr>
              <a:t>You </a:t>
            </a:r>
            <a:r>
              <a:rPr lang="en-GB" b="1" dirty="0">
                <a:latin typeface="Arial"/>
                <a:cs typeface="Arial"/>
              </a:rPr>
              <a:t>cannot</a:t>
            </a:r>
            <a:r>
              <a:rPr lang="en-GB" dirty="0">
                <a:latin typeface="Arial"/>
                <a:cs typeface="Arial"/>
              </a:rPr>
              <a:t> change your test centre after the booking window has closed on 10 April</a:t>
            </a:r>
          </a:p>
          <a:p>
            <a:pPr marL="342900" indent="-342900" algn="l">
              <a:lnSpc>
                <a:spcPct val="150000"/>
              </a:lnSpc>
              <a:spcBef>
                <a:spcPts val="0"/>
              </a:spcBef>
              <a:spcAft>
                <a:spcPts val="1200"/>
              </a:spcAft>
              <a:buFont typeface="Arial" panose="020B0604020202020204" pitchFamily="34" charset="0"/>
              <a:buChar char="•"/>
            </a:pPr>
            <a:r>
              <a:rPr lang="en-GB" dirty="0">
                <a:latin typeface="Arial"/>
                <a:cs typeface="Arial"/>
              </a:rPr>
              <a:t>Bookings with reasonable adjustments can only be changed via phone</a:t>
            </a:r>
          </a:p>
        </p:txBody>
      </p:sp>
    </p:spTree>
    <p:extLst>
      <p:ext uri="{BB962C8B-B14F-4D97-AF65-F5344CB8AC3E}">
        <p14:creationId xmlns:p14="http://schemas.microsoft.com/office/powerpoint/2010/main" val="335919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6" y="1723725"/>
            <a:ext cx="9144000" cy="2387600"/>
          </a:xfrm>
        </p:spPr>
        <p:txBody>
          <a:bodyPr>
            <a:normAutofit/>
          </a:bodyPr>
          <a:lstStyle/>
          <a:p>
            <a:pPr algn="l"/>
            <a:r>
              <a:rPr lang="en-GB" sz="4000" dirty="0">
                <a:latin typeface="Georgia" panose="02040502050405020303" pitchFamily="18" charset="0"/>
              </a:rPr>
              <a:t>On the day of the exam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5731" y="3508"/>
            <a:ext cx="7254647" cy="1034987"/>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727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On the day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6"/>
            <a:ext cx="10315404" cy="4379339"/>
          </a:xfrm>
        </p:spPr>
        <p:txBody>
          <a:bodyPr vert="horz" lIns="91440" tIns="45720" rIns="91440" bIns="45720" rtlCol="0" anchor="t">
            <a:normAutofit fontScale="92500"/>
          </a:bodyPr>
          <a:lstStyle/>
          <a:p>
            <a:pPr marL="342900" indent="-342900" algn="l">
              <a:lnSpc>
                <a:spcPct val="150000"/>
              </a:lnSpc>
              <a:spcBef>
                <a:spcPts val="0"/>
              </a:spcBef>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Arrive at your centre </a:t>
            </a:r>
            <a:r>
              <a:rPr lang="en-GB" sz="2800" b="1" dirty="0">
                <a:latin typeface="Arial" panose="020B0604020202020204" pitchFamily="34" charset="0"/>
                <a:cs typeface="Arial" panose="020B0604020202020204" pitchFamily="34" charset="0"/>
              </a:rPr>
              <a:t>30 minutes </a:t>
            </a:r>
            <a:r>
              <a:rPr lang="en-GB" sz="2800" dirty="0">
                <a:latin typeface="Arial" panose="020B0604020202020204" pitchFamily="34" charset="0"/>
                <a:cs typeface="Arial" panose="020B0604020202020204" pitchFamily="34" charset="0"/>
              </a:rPr>
              <a:t>before your exam start </a:t>
            </a:r>
            <a:r>
              <a:rPr lang="en-GB" sz="2800" dirty="0" smtClean="0">
                <a:latin typeface="Arial" panose="020B0604020202020204" pitchFamily="34" charset="0"/>
                <a:cs typeface="Arial" panose="020B0604020202020204" pitchFamily="34" charset="0"/>
              </a:rPr>
              <a:t>time</a:t>
            </a:r>
          </a:p>
          <a:p>
            <a:pPr algn="l">
              <a:lnSpc>
                <a:spcPct val="150000"/>
              </a:lnSpc>
              <a:spcBef>
                <a:spcPts val="0"/>
              </a:spcBef>
              <a:spcAft>
                <a:spcPts val="1200"/>
              </a:spcAft>
            </a:pPr>
            <a:endParaRPr lang="en-GB" sz="2800"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200"/>
              </a:spcAft>
              <a:buFont typeface="Arial" panose="020B0604020202020204" pitchFamily="34" charset="0"/>
              <a:buChar char="•"/>
            </a:pPr>
            <a:r>
              <a:rPr lang="en-GB" sz="2800" dirty="0">
                <a:latin typeface="Arial"/>
                <a:cs typeface="Arial"/>
              </a:rPr>
              <a:t>If you arrive more than </a:t>
            </a:r>
            <a:r>
              <a:rPr lang="en-GB" sz="2800" b="1" dirty="0">
                <a:latin typeface="Arial"/>
                <a:cs typeface="Arial"/>
              </a:rPr>
              <a:t>15 minutes late</a:t>
            </a:r>
            <a:r>
              <a:rPr lang="en-GB" sz="2800" dirty="0">
                <a:latin typeface="Arial"/>
                <a:cs typeface="Arial"/>
              </a:rPr>
              <a:t>, you will not be able to </a:t>
            </a:r>
            <a:r>
              <a:rPr lang="en-GB" sz="2800" dirty="0" smtClean="0">
                <a:latin typeface="Arial"/>
                <a:cs typeface="Arial"/>
              </a:rPr>
              <a:t>sit</a:t>
            </a:r>
          </a:p>
          <a:p>
            <a:pPr algn="l">
              <a:lnSpc>
                <a:spcPct val="150000"/>
              </a:lnSpc>
              <a:spcBef>
                <a:spcPts val="0"/>
              </a:spcBef>
              <a:spcAft>
                <a:spcPts val="1200"/>
              </a:spcAft>
            </a:pPr>
            <a:endParaRPr lang="en-GB" sz="2800" dirty="0">
              <a:latin typeface="Arial"/>
              <a:cs typeface="Arial"/>
            </a:endParaRPr>
          </a:p>
          <a:p>
            <a:pPr marL="342900" indent="-342900" algn="l">
              <a:lnSpc>
                <a:spcPct val="150000"/>
              </a:lnSpc>
              <a:spcBef>
                <a:spcPts val="0"/>
              </a:spcBef>
              <a:spcAft>
                <a:spcPts val="1200"/>
              </a:spcAft>
              <a:buFont typeface="Arial" panose="020B0604020202020204" pitchFamily="34" charset="0"/>
              <a:buChar char="•"/>
            </a:pPr>
            <a:r>
              <a:rPr lang="en-GB" sz="2800" dirty="0">
                <a:latin typeface="Arial"/>
                <a:cs typeface="Arial"/>
              </a:rPr>
              <a:t>Complete a number of security and admissions checks</a:t>
            </a:r>
          </a:p>
          <a:p>
            <a:pPr marL="342900" indent="-342900" algn="l">
              <a:lnSpc>
                <a:spcPct val="150000"/>
              </a:lnSpc>
              <a:spcBef>
                <a:spcPts val="0"/>
              </a:spcBef>
              <a:spcAft>
                <a:spcPts val="1200"/>
              </a:spcAft>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122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Security checks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6"/>
            <a:ext cx="10315404" cy="4517360"/>
          </a:xfrm>
        </p:spPr>
        <p:txBody>
          <a:bodyPr vert="horz" lIns="91440" tIns="45720" rIns="91440" bIns="45720" rtlCol="0" anchor="t">
            <a:normAutofit lnSpcReduction="10000"/>
          </a:bodyPr>
          <a:lstStyle/>
          <a:p>
            <a:pPr marL="342900" indent="-342900" algn="l">
              <a:lnSpc>
                <a:spcPct val="150000"/>
              </a:lnSpc>
              <a:spcBef>
                <a:spcPts val="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Read and agree to testing rules</a:t>
            </a:r>
          </a:p>
          <a:p>
            <a:pPr marL="342900" indent="-342900" algn="l">
              <a:lnSpc>
                <a:spcPct val="150000"/>
              </a:lnSpc>
              <a:spcBef>
                <a:spcPts val="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Complete ID checks </a:t>
            </a:r>
          </a:p>
          <a:p>
            <a:pPr marL="342900" indent="-342900" algn="l">
              <a:lnSpc>
                <a:spcPct val="150000"/>
              </a:lnSpc>
              <a:spcBef>
                <a:spcPts val="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belongings must be stored in a locker – including phones, tablets, books, watches</a:t>
            </a:r>
          </a:p>
          <a:p>
            <a:pPr marL="342900" indent="-342900" algn="l">
              <a:lnSpc>
                <a:spcPct val="150000"/>
              </a:lnSpc>
              <a:spcBef>
                <a:spcPts val="0"/>
              </a:spcBef>
              <a:spcAft>
                <a:spcPts val="600"/>
              </a:spcAft>
              <a:buFont typeface="Arial" panose="020B0604020202020204" pitchFamily="34" charset="0"/>
              <a:buChar char="•"/>
            </a:pPr>
            <a:r>
              <a:rPr lang="en-GB" dirty="0">
                <a:latin typeface="Arial"/>
                <a:cs typeface="Arial"/>
              </a:rPr>
              <a:t>Invigilator will check you for belongings before you enter the testing room – including behind your ears, pocket check and glasses check</a:t>
            </a:r>
          </a:p>
          <a:p>
            <a:pPr marL="342900" indent="-342900" algn="l">
              <a:lnSpc>
                <a:spcPct val="150000"/>
              </a:lnSpc>
              <a:spcBef>
                <a:spcPts val="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Escorted to your booth which is equipped with video and audio recording</a:t>
            </a:r>
          </a:p>
        </p:txBody>
      </p:sp>
    </p:spTree>
    <p:extLst>
      <p:ext uri="{BB962C8B-B14F-4D97-AF65-F5344CB8AC3E}">
        <p14:creationId xmlns:p14="http://schemas.microsoft.com/office/powerpoint/2010/main" val="108040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a:rPr>
              <a:t>The exam itself</a:t>
            </a:r>
            <a:endParaRPr lang="en-GB" sz="3200" dirty="0">
              <a:latin typeface="Georgia" panose="020405020504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5"/>
            <a:ext cx="10315404" cy="4670933"/>
          </a:xfrm>
        </p:spPr>
        <p:txBody>
          <a:bodyPr vert="horz" lIns="91440" tIns="45720" rIns="91440" bIns="45720" rtlCol="0" anchor="t">
            <a:normAutofit/>
          </a:bodyPr>
          <a:lstStyle/>
          <a:p>
            <a:pPr marL="342900" indent="-342900" algn="l">
              <a:lnSpc>
                <a:spcPct val="150000"/>
              </a:lnSpc>
              <a:spcBef>
                <a:spcPts val="0"/>
              </a:spcBef>
              <a:spcAft>
                <a:spcPts val="600"/>
              </a:spcAft>
              <a:buFont typeface="Arial" panose="020B0604020202020204" pitchFamily="34" charset="0"/>
              <a:buChar char="•"/>
            </a:pPr>
            <a:r>
              <a:rPr lang="en-GB" sz="2200" b="1" dirty="0">
                <a:latin typeface="Arial"/>
                <a:cs typeface="Arial"/>
              </a:rPr>
              <a:t>Applied Basic Sciences (ABS) </a:t>
            </a:r>
            <a:r>
              <a:rPr lang="en-GB" sz="2200" dirty="0">
                <a:latin typeface="Arial"/>
                <a:cs typeface="Arial"/>
              </a:rPr>
              <a:t>paper – 3 hours</a:t>
            </a: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1 hour break</a:t>
            </a:r>
          </a:p>
          <a:p>
            <a:pPr marL="800100" lvl="1" algn="l">
              <a:lnSpc>
                <a:spcPct val="150000"/>
              </a:lnSpc>
              <a:spcBef>
                <a:spcPts val="0"/>
              </a:spcBef>
              <a:spcAft>
                <a:spcPts val="600"/>
              </a:spcAft>
              <a:buFont typeface="Arial" panose="020B0604020202020204" pitchFamily="34" charset="0"/>
              <a:buChar char="•"/>
            </a:pPr>
            <a:r>
              <a:rPr lang="en-GB" dirty="0">
                <a:latin typeface="Arial"/>
                <a:cs typeface="Arial"/>
              </a:rPr>
              <a:t>  You can leave the test room  / centre</a:t>
            </a:r>
            <a:endParaRPr lang="en-GB" dirty="0">
              <a:latin typeface="Arial" panose="020B0604020202020204" pitchFamily="34" charset="0"/>
              <a:cs typeface="Arial" panose="020B0604020202020204" pitchFamily="34" charset="0"/>
            </a:endParaRPr>
          </a:p>
          <a:p>
            <a:pPr marL="800100" lvl="1" algn="l">
              <a:lnSpc>
                <a:spcPct val="150000"/>
              </a:lnSpc>
              <a:spcBef>
                <a:spcPts val="0"/>
              </a:spcBef>
              <a:spcAft>
                <a:spcPts val="600"/>
              </a:spcAft>
              <a:buChar char="•"/>
            </a:pPr>
            <a:r>
              <a:rPr lang="en-GB" dirty="0">
                <a:latin typeface="Arial"/>
                <a:ea typeface="+mn-lt"/>
                <a:cs typeface="Arial"/>
              </a:rPr>
              <a:t>  You must complete ID checks again to re-enter</a:t>
            </a:r>
          </a:p>
          <a:p>
            <a:pPr marL="342900" indent="-342900" algn="l">
              <a:lnSpc>
                <a:spcPct val="150000"/>
              </a:lnSpc>
              <a:spcBef>
                <a:spcPts val="0"/>
              </a:spcBef>
              <a:spcAft>
                <a:spcPts val="600"/>
              </a:spcAft>
              <a:buChar char="•"/>
            </a:pPr>
            <a:r>
              <a:rPr lang="en-GB" sz="2200" b="1" dirty="0">
                <a:latin typeface="Arial"/>
                <a:cs typeface="Arial"/>
              </a:rPr>
              <a:t>Principles of Surgery in General (</a:t>
            </a:r>
            <a:r>
              <a:rPr lang="en-GB" sz="2200" b="1" dirty="0" err="1">
                <a:latin typeface="Arial"/>
                <a:cs typeface="Arial"/>
              </a:rPr>
              <a:t>PoSG</a:t>
            </a:r>
            <a:r>
              <a:rPr lang="en-GB" sz="2200" b="1" dirty="0">
                <a:latin typeface="Arial"/>
                <a:cs typeface="Arial"/>
              </a:rPr>
              <a:t>) </a:t>
            </a:r>
            <a:r>
              <a:rPr lang="en-GB" sz="2200" dirty="0">
                <a:latin typeface="Arial"/>
                <a:cs typeface="Arial"/>
              </a:rPr>
              <a:t>paper – 2 hours</a:t>
            </a:r>
            <a:endParaRPr lang="en-GB" sz="2200"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600"/>
              </a:spcAft>
              <a:buChar char="•"/>
            </a:pPr>
            <a:r>
              <a:rPr lang="en-GB" sz="2200" dirty="0">
                <a:latin typeface="Arial"/>
                <a:cs typeface="Arial"/>
              </a:rPr>
              <a:t>You may leave when you have finished</a:t>
            </a:r>
            <a:endParaRPr lang="en-GB" sz="2200"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600"/>
              </a:spcAft>
              <a:buChar char="•"/>
            </a:pPr>
            <a:r>
              <a:rPr lang="en-GB" sz="2200" dirty="0">
                <a:latin typeface="Arial"/>
                <a:cs typeface="Arial"/>
              </a:rPr>
              <a:t>No results available on the day</a:t>
            </a:r>
            <a:endParaRPr lang="en-GB" sz="2200" dirty="0">
              <a:latin typeface="Arial" panose="020B0604020202020204" pitchFamily="34" charset="0"/>
              <a:cs typeface="Arial" panose="020B0604020202020204" pitchFamily="34" charset="0"/>
            </a:endParaRPr>
          </a:p>
          <a:p>
            <a:pPr marL="800100" lvl="1" algn="l">
              <a:lnSpc>
                <a:spcPct val="150000"/>
              </a:lnSpc>
              <a:spcBef>
                <a:spcPts val="0"/>
              </a:spcBef>
              <a:spcAft>
                <a:spcPts val="600"/>
              </a:spcAft>
            </a:pPr>
            <a:endParaRPr lang="en-GB" sz="1600"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200"/>
              </a:spcAft>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48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Breaks and accommodations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6"/>
            <a:ext cx="10315404" cy="4517360"/>
          </a:xfrm>
        </p:spPr>
        <p:txBody>
          <a:bodyPr vert="horz" lIns="91440" tIns="45720" rIns="91440" bIns="45720" rtlCol="0" anchor="t">
            <a:normAutofit/>
          </a:bodyPr>
          <a:lstStyle/>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If you need to take an unscheduled break to use the bathroom, </a:t>
            </a:r>
            <a:r>
              <a:rPr lang="en-GB" sz="2200" b="1" dirty="0">
                <a:latin typeface="Arial"/>
                <a:cs typeface="Arial"/>
              </a:rPr>
              <a:t>time will keep running</a:t>
            </a:r>
            <a:r>
              <a:rPr lang="en-GB" sz="2200" dirty="0" smtClean="0">
                <a:latin typeface="Arial"/>
                <a:cs typeface="Arial"/>
              </a:rPr>
              <a:t>. You may be required to show your ID again to re-enter.</a:t>
            </a:r>
          </a:p>
          <a:p>
            <a:pPr algn="l">
              <a:lnSpc>
                <a:spcPct val="150000"/>
              </a:lnSpc>
              <a:spcBef>
                <a:spcPts val="0"/>
              </a:spcBef>
              <a:spcAft>
                <a:spcPts val="600"/>
              </a:spcAft>
            </a:pPr>
            <a:endParaRPr lang="en-GB" sz="2200" dirty="0">
              <a:latin typeface="Arial"/>
              <a:cs typeface="Arial"/>
            </a:endParaRP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Pearson Vue will have been informed of any accommodations (reasonable adjustments) you have requested, including extra time. Reasonable adjustment requests would have been approved by your College during the examination booking and communicated to Pearson Vue.</a:t>
            </a:r>
          </a:p>
          <a:p>
            <a:pPr marL="342900" indent="-342900" algn="l">
              <a:lnSpc>
                <a:spcPct val="150000"/>
              </a:lnSpc>
              <a:spcBef>
                <a:spcPts val="0"/>
              </a:spcBef>
              <a:spcAft>
                <a:spcPts val="1200"/>
              </a:spcAft>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957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a:rPr>
              <a:t>The exam itself</a:t>
            </a:r>
            <a:endParaRPr lang="en-GB" sz="3200" dirty="0">
              <a:latin typeface="Georgia" panose="020405020504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7" y="1814425"/>
            <a:ext cx="10315404" cy="4670933"/>
          </a:xfrm>
        </p:spPr>
        <p:txBody>
          <a:bodyPr vert="horz" lIns="91440" tIns="45720" rIns="91440" bIns="45720" rtlCol="0" anchor="t">
            <a:normAutofit/>
          </a:bodyPr>
          <a:lstStyle/>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Exam completed at a computer using only a mouse</a:t>
            </a: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You will be given an erasable whiteboard and pen to do any calculations</a:t>
            </a: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No calculators allowed</a:t>
            </a: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There will be a short tutorial before the exam begins – this is not counted as part of your testing time</a:t>
            </a:r>
          </a:p>
          <a:p>
            <a:pPr marL="342900" indent="-342900" algn="l">
              <a:lnSpc>
                <a:spcPct val="150000"/>
              </a:lnSpc>
              <a:spcBef>
                <a:spcPts val="0"/>
              </a:spcBef>
              <a:spcAft>
                <a:spcPts val="600"/>
              </a:spcAft>
              <a:buFont typeface="Arial" panose="020B0604020202020204" pitchFamily="34" charset="0"/>
              <a:buChar char="•"/>
            </a:pPr>
            <a:r>
              <a:rPr lang="en-GB" sz="2200" dirty="0">
                <a:latin typeface="Arial"/>
                <a:cs typeface="Arial"/>
              </a:rPr>
              <a:t>Questions are </a:t>
            </a:r>
            <a:r>
              <a:rPr lang="en-GB" sz="2200" b="1" dirty="0">
                <a:latin typeface="Arial"/>
                <a:cs typeface="Arial"/>
              </a:rPr>
              <a:t>randomised </a:t>
            </a:r>
            <a:r>
              <a:rPr lang="en-GB" sz="2200" dirty="0">
                <a:latin typeface="Arial"/>
                <a:cs typeface="Arial"/>
              </a:rPr>
              <a:t>for all candidates</a:t>
            </a:r>
          </a:p>
          <a:p>
            <a:pPr marL="342900" indent="-342900" algn="l">
              <a:lnSpc>
                <a:spcPct val="150000"/>
              </a:lnSpc>
              <a:spcBef>
                <a:spcPts val="0"/>
              </a:spcBef>
              <a:spcAft>
                <a:spcPts val="600"/>
              </a:spcAft>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200"/>
              </a:spcAft>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94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The exam screen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descr="Graphical user interface, text, application, email&#10;&#10;Description automatically generated">
            <a:extLst>
              <a:ext uri="{FF2B5EF4-FFF2-40B4-BE49-F238E27FC236}">
                <a16:creationId xmlns:a16="http://schemas.microsoft.com/office/drawing/2014/main" id="{07AD4C20-AD53-4594-9B22-AAC0F329E4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362" y="1233497"/>
            <a:ext cx="7523885" cy="5409857"/>
          </a:xfrm>
          <a:prstGeom prst="rect">
            <a:avLst/>
          </a:prstGeom>
        </p:spPr>
      </p:pic>
      <p:sp>
        <p:nvSpPr>
          <p:cNvPr id="10" name="TextBox 9">
            <a:extLst>
              <a:ext uri="{FF2B5EF4-FFF2-40B4-BE49-F238E27FC236}">
                <a16:creationId xmlns:a16="http://schemas.microsoft.com/office/drawing/2014/main" id="{3477C0B5-0F85-40E1-820F-84BE31F6DA79}"/>
              </a:ext>
            </a:extLst>
          </p:cNvPr>
          <p:cNvSpPr txBox="1"/>
          <p:nvPr/>
        </p:nvSpPr>
        <p:spPr>
          <a:xfrm>
            <a:off x="9096454" y="1339140"/>
            <a:ext cx="2864887" cy="1231106"/>
          </a:xfrm>
          <a:prstGeom prst="rect">
            <a:avLst/>
          </a:prstGeom>
          <a:noFill/>
        </p:spPr>
        <p:txBody>
          <a:bodyPr wrap="none" rtlCol="0">
            <a:spAutoFit/>
          </a:bodyPr>
          <a:lstStyle/>
          <a:p>
            <a:pPr>
              <a:spcAft>
                <a:spcPts val="1200"/>
              </a:spcAft>
            </a:pPr>
            <a:r>
              <a:rPr lang="en-GB" dirty="0">
                <a:latin typeface="Arial" panose="020B0604020202020204" pitchFamily="34" charset="0"/>
                <a:cs typeface="Arial" panose="020B0604020202020204" pitchFamily="34" charset="0"/>
              </a:rPr>
              <a:t>Time remaining</a:t>
            </a:r>
          </a:p>
          <a:p>
            <a:pPr>
              <a:spcAft>
                <a:spcPts val="1200"/>
              </a:spcAft>
            </a:pPr>
            <a:r>
              <a:rPr lang="en-GB" dirty="0">
                <a:latin typeface="Arial" panose="020B0604020202020204" pitchFamily="34" charset="0"/>
                <a:cs typeface="Arial" panose="020B0604020202020204" pitchFamily="34" charset="0"/>
              </a:rPr>
              <a:t>Question number (of total)</a:t>
            </a:r>
          </a:p>
          <a:p>
            <a:pPr>
              <a:spcAft>
                <a:spcPts val="1200"/>
              </a:spcAft>
            </a:pPr>
            <a:r>
              <a:rPr lang="en-GB" dirty="0">
                <a:latin typeface="Arial" panose="020B0604020202020204" pitchFamily="34" charset="0"/>
                <a:cs typeface="Arial" panose="020B0604020202020204" pitchFamily="34" charset="0"/>
              </a:rPr>
              <a:t>Review flag</a:t>
            </a:r>
          </a:p>
        </p:txBody>
      </p:sp>
      <p:sp>
        <p:nvSpPr>
          <p:cNvPr id="11" name="Arrow: Left 10">
            <a:extLst>
              <a:ext uri="{FF2B5EF4-FFF2-40B4-BE49-F238E27FC236}">
                <a16:creationId xmlns:a16="http://schemas.microsoft.com/office/drawing/2014/main" id="{7CDDDA27-EFCD-4523-AF12-4851A7768E34}"/>
              </a:ext>
            </a:extLst>
          </p:cNvPr>
          <p:cNvSpPr/>
          <p:nvPr/>
        </p:nvSpPr>
        <p:spPr>
          <a:xfrm>
            <a:off x="8169120" y="1261580"/>
            <a:ext cx="851461" cy="558397"/>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Arrow: Left 12">
            <a:extLst>
              <a:ext uri="{FF2B5EF4-FFF2-40B4-BE49-F238E27FC236}">
                <a16:creationId xmlns:a16="http://schemas.microsoft.com/office/drawing/2014/main" id="{68F31590-51C0-4E4B-BA8E-B11B3D777561}"/>
              </a:ext>
            </a:extLst>
          </p:cNvPr>
          <p:cNvSpPr/>
          <p:nvPr/>
        </p:nvSpPr>
        <p:spPr>
          <a:xfrm>
            <a:off x="8247987" y="6179489"/>
            <a:ext cx="851461" cy="558397"/>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0982E5B1-548C-42AE-9AF9-2D036373073E}"/>
              </a:ext>
            </a:extLst>
          </p:cNvPr>
          <p:cNvSpPr txBox="1"/>
          <p:nvPr/>
        </p:nvSpPr>
        <p:spPr>
          <a:xfrm>
            <a:off x="9255762" y="6274021"/>
            <a:ext cx="2223686" cy="369332"/>
          </a:xfrm>
          <a:prstGeom prst="rect">
            <a:avLst/>
          </a:prstGeom>
          <a:noFill/>
        </p:spPr>
        <p:txBody>
          <a:bodyPr wrap="none" rtlCol="0">
            <a:spAutoFit/>
          </a:bodyPr>
          <a:lstStyle/>
          <a:p>
            <a:pPr>
              <a:spcAft>
                <a:spcPts val="1200"/>
              </a:spcAft>
            </a:pPr>
            <a:r>
              <a:rPr lang="en-GB" dirty="0">
                <a:latin typeface="Arial" panose="020B0604020202020204" pitchFamily="34" charset="0"/>
                <a:cs typeface="Arial" panose="020B0604020202020204" pitchFamily="34" charset="0"/>
              </a:rPr>
              <a:t>Question navigation</a:t>
            </a:r>
          </a:p>
        </p:txBody>
      </p:sp>
      <p:sp>
        <p:nvSpPr>
          <p:cNvPr id="15" name="TextBox 14">
            <a:extLst>
              <a:ext uri="{FF2B5EF4-FFF2-40B4-BE49-F238E27FC236}">
                <a16:creationId xmlns:a16="http://schemas.microsoft.com/office/drawing/2014/main" id="{4EB594B0-280E-436D-B2BE-D00CA3ADC0F1}"/>
              </a:ext>
            </a:extLst>
          </p:cNvPr>
          <p:cNvSpPr txBox="1"/>
          <p:nvPr/>
        </p:nvSpPr>
        <p:spPr>
          <a:xfrm>
            <a:off x="4331304" y="2819560"/>
            <a:ext cx="1107996" cy="369332"/>
          </a:xfrm>
          <a:prstGeom prst="rect">
            <a:avLst/>
          </a:prstGeom>
          <a:noFill/>
        </p:spPr>
        <p:txBody>
          <a:bodyPr wrap="none" rtlCol="0">
            <a:spAutoFit/>
          </a:bodyPr>
          <a:lstStyle/>
          <a:p>
            <a:pPr>
              <a:spcAft>
                <a:spcPts val="1200"/>
              </a:spcAft>
            </a:pPr>
            <a:r>
              <a:rPr lang="en-GB" dirty="0">
                <a:latin typeface="Arial" panose="020B0604020202020204" pitchFamily="34" charset="0"/>
                <a:cs typeface="Arial" panose="020B0604020202020204" pitchFamily="34" charset="0"/>
              </a:rPr>
              <a:t>Question</a:t>
            </a:r>
          </a:p>
        </p:txBody>
      </p:sp>
      <p:sp>
        <p:nvSpPr>
          <p:cNvPr id="16" name="Arrow: Left 15">
            <a:extLst>
              <a:ext uri="{FF2B5EF4-FFF2-40B4-BE49-F238E27FC236}">
                <a16:creationId xmlns:a16="http://schemas.microsoft.com/office/drawing/2014/main" id="{07A02C0B-B7D5-420C-8263-A202645B0EEF}"/>
              </a:ext>
            </a:extLst>
          </p:cNvPr>
          <p:cNvSpPr/>
          <p:nvPr/>
        </p:nvSpPr>
        <p:spPr>
          <a:xfrm>
            <a:off x="3403970" y="2725027"/>
            <a:ext cx="851461" cy="558397"/>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096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Overview</a:t>
            </a:r>
          </a:p>
        </p:txBody>
      </p:sp>
      <p:sp>
        <p:nvSpPr>
          <p:cNvPr id="3" name="Subtitle 2"/>
          <p:cNvSpPr>
            <a:spLocks noGrp="1"/>
          </p:cNvSpPr>
          <p:nvPr>
            <p:ph type="subTitle" idx="1"/>
          </p:nvPr>
        </p:nvSpPr>
        <p:spPr>
          <a:xfrm>
            <a:off x="510747" y="1814426"/>
            <a:ext cx="10660462" cy="4379337"/>
          </a:xfrm>
        </p:spPr>
        <p:txBody>
          <a:bodyPr>
            <a:normAutofit/>
          </a:bodyPr>
          <a:lstStyle/>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Why Pearson Vue?</a:t>
            </a: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How to book your test centre</a:t>
            </a: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Changing your test centre</a:t>
            </a: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On the day of the exam</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Questions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0013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The exam screen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TextBox 14">
            <a:extLst>
              <a:ext uri="{FF2B5EF4-FFF2-40B4-BE49-F238E27FC236}">
                <a16:creationId xmlns:a16="http://schemas.microsoft.com/office/drawing/2014/main" id="{4EB594B0-280E-436D-B2BE-D00CA3ADC0F1}"/>
              </a:ext>
            </a:extLst>
          </p:cNvPr>
          <p:cNvSpPr txBox="1"/>
          <p:nvPr/>
        </p:nvSpPr>
        <p:spPr>
          <a:xfrm>
            <a:off x="4331304" y="2819560"/>
            <a:ext cx="1107996" cy="369332"/>
          </a:xfrm>
          <a:prstGeom prst="rect">
            <a:avLst/>
          </a:prstGeom>
          <a:noFill/>
        </p:spPr>
        <p:txBody>
          <a:bodyPr wrap="none" rtlCol="0">
            <a:spAutoFit/>
          </a:bodyPr>
          <a:lstStyle/>
          <a:p>
            <a:pPr>
              <a:spcAft>
                <a:spcPts val="1200"/>
              </a:spcAft>
            </a:pPr>
            <a:r>
              <a:rPr lang="en-GB" dirty="0">
                <a:latin typeface="Arial" panose="020B0604020202020204" pitchFamily="34" charset="0"/>
                <a:cs typeface="Arial" panose="020B0604020202020204" pitchFamily="34" charset="0"/>
              </a:rPr>
              <a:t>Question</a:t>
            </a:r>
          </a:p>
        </p:txBody>
      </p:sp>
      <p:sp>
        <p:nvSpPr>
          <p:cNvPr id="16" name="Arrow: Left 15">
            <a:extLst>
              <a:ext uri="{FF2B5EF4-FFF2-40B4-BE49-F238E27FC236}">
                <a16:creationId xmlns:a16="http://schemas.microsoft.com/office/drawing/2014/main" id="{07A02C0B-B7D5-420C-8263-A202645B0EEF}"/>
              </a:ext>
            </a:extLst>
          </p:cNvPr>
          <p:cNvSpPr/>
          <p:nvPr/>
        </p:nvSpPr>
        <p:spPr>
          <a:xfrm>
            <a:off x="3403970" y="2725027"/>
            <a:ext cx="851461" cy="558397"/>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7" name="Picture 6" descr="Table&#10;&#10;Description automatically generated">
            <a:extLst>
              <a:ext uri="{FF2B5EF4-FFF2-40B4-BE49-F238E27FC236}">
                <a16:creationId xmlns:a16="http://schemas.microsoft.com/office/drawing/2014/main" id="{F13FF3DE-BE65-49C1-8D55-EAAB7F31237D}"/>
              </a:ext>
            </a:extLst>
          </p:cNvPr>
          <p:cNvPicPr>
            <a:picLocks noChangeAspect="1"/>
          </p:cNvPicPr>
          <p:nvPr/>
        </p:nvPicPr>
        <p:blipFill rotWithShape="1">
          <a:blip r:embed="rId4">
            <a:extLst>
              <a:ext uri="{28A0092B-C50C-407E-A947-70E740481C1C}">
                <a14:useLocalDpi xmlns:a14="http://schemas.microsoft.com/office/drawing/2010/main" val="0"/>
              </a:ext>
            </a:extLst>
          </a:blip>
          <a:srcRect r="-515" b="33037"/>
          <a:stretch/>
        </p:blipFill>
        <p:spPr>
          <a:xfrm>
            <a:off x="1022960" y="1352465"/>
            <a:ext cx="10146080" cy="4869588"/>
          </a:xfrm>
          <a:prstGeom prst="rect">
            <a:avLst/>
          </a:prstGeom>
        </p:spPr>
      </p:pic>
    </p:spTree>
    <p:extLst>
      <p:ext uri="{BB962C8B-B14F-4D97-AF65-F5344CB8AC3E}">
        <p14:creationId xmlns:p14="http://schemas.microsoft.com/office/powerpoint/2010/main" val="2791357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6" y="1723725"/>
            <a:ext cx="9144000" cy="2387600"/>
          </a:xfrm>
        </p:spPr>
        <p:txBody>
          <a:bodyPr>
            <a:normAutofit/>
          </a:bodyPr>
          <a:lstStyle/>
          <a:p>
            <a:pPr algn="l"/>
            <a:r>
              <a:rPr lang="en-GB" sz="4000" dirty="0" smtClean="0">
                <a:latin typeface="Georgia" panose="02040502050405020303" pitchFamily="18" charset="0"/>
              </a:rPr>
              <a:t>Common Questions</a:t>
            </a:r>
            <a:endParaRPr lang="en-GB" sz="4000" dirty="0">
              <a:latin typeface="Georgia" panose="02040502050405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5731" y="3508"/>
            <a:ext cx="7254647" cy="1034987"/>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203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Common questions</a:t>
            </a:r>
          </a:p>
        </p:txBody>
      </p:sp>
      <p:sp>
        <p:nvSpPr>
          <p:cNvPr id="3" name="Subtitle 2"/>
          <p:cNvSpPr>
            <a:spLocks noGrp="1"/>
          </p:cNvSpPr>
          <p:nvPr>
            <p:ph type="subTitle" idx="1"/>
          </p:nvPr>
        </p:nvSpPr>
        <p:spPr>
          <a:xfrm>
            <a:off x="510746" y="1814427"/>
            <a:ext cx="10799805" cy="4215670"/>
          </a:xfrm>
        </p:spPr>
        <p:txBody>
          <a:bodyPr vert="horz" lIns="91440" tIns="45720" rIns="91440" bIns="45720" rtlCol="0" anchor="t">
            <a:normAutofit fontScale="92500" lnSpcReduction="20000"/>
          </a:bodyPr>
          <a:lstStyle/>
          <a:p>
            <a:pPr marL="342900" indent="-342900" algn="l">
              <a:lnSpc>
                <a:spcPct val="100000"/>
              </a:lnSpc>
              <a:spcBef>
                <a:spcPts val="600"/>
              </a:spcBef>
              <a:spcAft>
                <a:spcPts val="1800"/>
              </a:spcAft>
              <a:buFont typeface="Arial" panose="020B0604020202020204" pitchFamily="34" charset="0"/>
              <a:buChar char="•"/>
            </a:pPr>
            <a:r>
              <a:rPr lang="en-GB" b="1" dirty="0">
                <a:latin typeface="Arial" panose="020B0604020202020204" pitchFamily="34" charset="0"/>
                <a:cs typeface="Arial" panose="020B0604020202020204" pitchFamily="34" charset="0"/>
              </a:rPr>
              <a:t>Can I see a list of my nearest PV centres ahead of the test centre schedule window</a:t>
            </a:r>
            <a:r>
              <a:rPr lang="en-GB" b="1" dirty="0" smtClean="0">
                <a:latin typeface="Arial" panose="020B0604020202020204" pitchFamily="34" charset="0"/>
                <a:cs typeface="Arial" panose="020B0604020202020204" pitchFamily="34" charset="0"/>
              </a:rPr>
              <a:t>?</a:t>
            </a:r>
          </a:p>
          <a:p>
            <a:pPr marL="358775" algn="l">
              <a:lnSpc>
                <a:spcPct val="100000"/>
              </a:lnSpc>
              <a:spcBef>
                <a:spcPts val="600"/>
              </a:spcBef>
              <a:spcAft>
                <a:spcPts val="1800"/>
              </a:spcAft>
            </a:pPr>
            <a:r>
              <a:rPr lang="en-GB" dirty="0" smtClean="0">
                <a:latin typeface="Arial" panose="020B0604020202020204" pitchFamily="34" charset="0"/>
                <a:cs typeface="Arial" panose="020B0604020202020204" pitchFamily="34" charset="0"/>
              </a:rPr>
              <a:t>Pearson </a:t>
            </a:r>
            <a:r>
              <a:rPr lang="en-GB" dirty="0" err="1" smtClean="0">
                <a:latin typeface="Arial" panose="020B0604020202020204" pitchFamily="34" charset="0"/>
                <a:cs typeface="Arial" panose="020B0604020202020204" pitchFamily="34" charset="0"/>
              </a:rPr>
              <a:t>Vue</a:t>
            </a:r>
            <a:r>
              <a:rPr lang="en-GB" dirty="0" smtClean="0">
                <a:latin typeface="Arial" panose="020B0604020202020204" pitchFamily="34" charset="0"/>
                <a:cs typeface="Arial" panose="020B0604020202020204" pitchFamily="34" charset="0"/>
              </a:rPr>
              <a:t> cannot provide this – each list is unique to each exam provider and the exact capacity of each centre is being finalised up to the opening of the schedule window. Candidate location details have been provided to Pearson </a:t>
            </a:r>
            <a:r>
              <a:rPr lang="en-GB" dirty="0" err="1" smtClean="0">
                <a:latin typeface="Arial" panose="020B0604020202020204" pitchFamily="34" charset="0"/>
                <a:cs typeface="Arial" panose="020B0604020202020204" pitchFamily="34" charset="0"/>
              </a:rPr>
              <a:t>Vue</a:t>
            </a:r>
            <a:r>
              <a:rPr lang="en-GB" dirty="0" smtClean="0">
                <a:latin typeface="Arial" panose="020B0604020202020204" pitchFamily="34" charset="0"/>
                <a:cs typeface="Arial" panose="020B0604020202020204" pitchFamily="34" charset="0"/>
              </a:rPr>
              <a:t> and these are taken into account when planning which centres are available.</a:t>
            </a:r>
            <a:endParaRPr lang="en-GB" b="1" dirty="0">
              <a:latin typeface="Arial" panose="020B0604020202020204" pitchFamily="34" charset="0"/>
              <a:cs typeface="Arial" panose="020B0604020202020204" pitchFamily="34" charset="0"/>
            </a:endParaRPr>
          </a:p>
          <a:p>
            <a:pPr marL="342900" indent="-342900" algn="l">
              <a:lnSpc>
                <a:spcPct val="100000"/>
              </a:lnSpc>
              <a:spcBef>
                <a:spcPts val="600"/>
              </a:spcBef>
              <a:spcAft>
                <a:spcPts val="1800"/>
              </a:spcAft>
              <a:buFont typeface="Arial" panose="020B0604020202020204" pitchFamily="34" charset="0"/>
              <a:buChar char="•"/>
            </a:pPr>
            <a:r>
              <a:rPr lang="en-GB" b="1" dirty="0">
                <a:latin typeface="Arial"/>
                <a:cs typeface="Arial"/>
              </a:rPr>
              <a:t>Can I cancel my exam after the 10-day schedule window</a:t>
            </a:r>
            <a:r>
              <a:rPr lang="en-GB" b="1" dirty="0" smtClean="0">
                <a:latin typeface="Arial"/>
                <a:cs typeface="Arial"/>
              </a:rPr>
              <a:t>?</a:t>
            </a:r>
          </a:p>
          <a:p>
            <a:pPr marL="358775" algn="l">
              <a:lnSpc>
                <a:spcPct val="100000"/>
              </a:lnSpc>
              <a:spcBef>
                <a:spcPts val="600"/>
              </a:spcBef>
              <a:spcAft>
                <a:spcPts val="1800"/>
              </a:spcAft>
            </a:pPr>
            <a:r>
              <a:rPr lang="en-GB" dirty="0" smtClean="0">
                <a:latin typeface="Arial" panose="020B0604020202020204" pitchFamily="34" charset="0"/>
                <a:cs typeface="Arial" panose="020B0604020202020204" pitchFamily="34" charset="0"/>
              </a:rPr>
              <a:t>If you cancel your exam after the 10-day window, you will need to contact both the College to whom you applied and Pearson </a:t>
            </a:r>
            <a:r>
              <a:rPr lang="en-GB" dirty="0" err="1" smtClean="0">
                <a:latin typeface="Arial" panose="020B0604020202020204" pitchFamily="34" charset="0"/>
                <a:cs typeface="Arial" panose="020B0604020202020204" pitchFamily="34" charset="0"/>
              </a:rPr>
              <a:t>Vue</a:t>
            </a:r>
            <a:r>
              <a:rPr lang="en-GB" dirty="0" smtClean="0">
                <a:latin typeface="Arial" panose="020B0604020202020204" pitchFamily="34" charset="0"/>
                <a:cs typeface="Arial" panose="020B0604020202020204" pitchFamily="34" charset="0"/>
              </a:rPr>
              <a:t>. You will not be able to reschedule after the 10-day window. If you cancel, you will not be able to sit the exam and you will not receive a refund of your exam fee as per ICBSE </a:t>
            </a:r>
            <a:r>
              <a:rPr lang="en-GB" dirty="0" err="1" smtClean="0">
                <a:latin typeface="Arial" panose="020B0604020202020204" pitchFamily="34" charset="0"/>
                <a:cs typeface="Arial" panose="020B0604020202020204" pitchFamily="34" charset="0"/>
              </a:rPr>
              <a:t>reulations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algn="l"/>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43433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smtClean="0">
                <a:latin typeface="Georgia" panose="02040502050405020303" pitchFamily="18" charset="0"/>
              </a:rPr>
              <a:t>Common questions</a:t>
            </a:r>
            <a:endParaRPr lang="en-GB" sz="3200" dirty="0">
              <a:latin typeface="Georgia" panose="02040502050405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7" name="Subtitle 2"/>
          <p:cNvSpPr>
            <a:spLocks noGrp="1"/>
          </p:cNvSpPr>
          <p:nvPr>
            <p:ph type="subTitle" idx="1"/>
          </p:nvPr>
        </p:nvSpPr>
        <p:spPr>
          <a:xfrm>
            <a:off x="510747" y="1814427"/>
            <a:ext cx="9144000" cy="3433076"/>
          </a:xfrm>
        </p:spPr>
        <p:txBody>
          <a:bodyPr>
            <a:normAutofit/>
          </a:bodyPr>
          <a:lstStyle/>
          <a:p>
            <a:pPr marL="342900" indent="-342900" algn="l">
              <a:lnSpc>
                <a:spcPct val="100000"/>
              </a:lnSpc>
              <a:spcBef>
                <a:spcPts val="600"/>
              </a:spcBef>
              <a:spcAft>
                <a:spcPts val="1800"/>
              </a:spcAft>
              <a:buFont typeface="Arial" panose="020B0604020202020204" pitchFamily="34" charset="0"/>
              <a:buChar char="•"/>
            </a:pPr>
            <a:r>
              <a:rPr lang="en-GB" b="1" dirty="0">
                <a:latin typeface="Arial"/>
                <a:cs typeface="Arial"/>
              </a:rPr>
              <a:t>What happens if I miss the 10-day schedule window</a:t>
            </a:r>
            <a:r>
              <a:rPr lang="en-GB" b="1" dirty="0" smtClean="0">
                <a:latin typeface="Arial"/>
                <a:cs typeface="Arial"/>
              </a:rPr>
              <a:t>?</a:t>
            </a:r>
          </a:p>
          <a:p>
            <a:pPr marL="358775" algn="l">
              <a:lnSpc>
                <a:spcPct val="100000"/>
              </a:lnSpc>
              <a:spcBef>
                <a:spcPts val="600"/>
              </a:spcBef>
              <a:spcAft>
                <a:spcPts val="1800"/>
              </a:spcAft>
            </a:pPr>
            <a:r>
              <a:rPr lang="en-GB" dirty="0">
                <a:latin typeface="Arial" panose="020B0604020202020204" pitchFamily="34" charset="0"/>
                <a:cs typeface="Arial" panose="020B0604020202020204" pitchFamily="34" charset="0"/>
              </a:rPr>
              <a:t>If you fail to log in and book during the 10-day window, you will not be able to sit, and you will forfeit your exam </a:t>
            </a:r>
            <a:r>
              <a:rPr lang="en-GB" dirty="0" smtClean="0">
                <a:latin typeface="Arial" panose="020B0604020202020204" pitchFamily="34" charset="0"/>
                <a:cs typeface="Arial" panose="020B0604020202020204" pitchFamily="34" charset="0"/>
              </a:rPr>
              <a:t>fee.</a:t>
            </a:r>
            <a:endParaRPr lang="en-GB" dirty="0">
              <a:latin typeface="Arial" panose="020B0604020202020204" pitchFamily="34" charset="0"/>
              <a:cs typeface="Arial" panose="020B0604020202020204" pitchFamily="34" charset="0"/>
            </a:endParaRPr>
          </a:p>
          <a:p>
            <a:pPr marL="342900" indent="-342900" algn="l">
              <a:lnSpc>
                <a:spcPct val="100000"/>
              </a:lnSpc>
              <a:spcBef>
                <a:spcPts val="600"/>
              </a:spcBef>
              <a:spcAft>
                <a:spcPts val="1800"/>
              </a:spcAft>
              <a:buFont typeface="Arial" panose="020B0604020202020204" pitchFamily="34" charset="0"/>
              <a:buChar char="•"/>
            </a:pPr>
            <a:r>
              <a:rPr lang="en-GB" b="1" dirty="0">
                <a:latin typeface="Arial"/>
                <a:cs typeface="Arial"/>
              </a:rPr>
              <a:t>What happens if I don’t turn up</a:t>
            </a:r>
            <a:r>
              <a:rPr lang="en-GB" b="1" dirty="0" smtClean="0">
                <a:latin typeface="Arial"/>
                <a:cs typeface="Arial"/>
              </a:rPr>
              <a:t>?</a:t>
            </a:r>
          </a:p>
          <a:p>
            <a:pPr marL="358775" algn="l">
              <a:lnSpc>
                <a:spcPct val="100000"/>
              </a:lnSpc>
              <a:spcBef>
                <a:spcPts val="600"/>
              </a:spcBef>
              <a:spcAft>
                <a:spcPts val="1800"/>
              </a:spcAft>
            </a:pPr>
            <a:r>
              <a:rPr lang="en-GB" dirty="0">
                <a:latin typeface="Arial" panose="020B0604020202020204" pitchFamily="34" charset="0"/>
                <a:cs typeface="Arial" panose="020B0604020202020204" pitchFamily="34" charset="0"/>
              </a:rPr>
              <a:t>If you don’t turn up to your exam, you will again forfeit your exam fee as per </a:t>
            </a:r>
            <a:r>
              <a:rPr lang="en-GB" dirty="0" smtClean="0">
                <a:latin typeface="Arial" panose="020B0604020202020204" pitchFamily="34" charset="0"/>
                <a:cs typeface="Arial" panose="020B0604020202020204" pitchFamily="34" charset="0"/>
              </a:rPr>
              <a:t>ICBSE </a:t>
            </a:r>
            <a:r>
              <a:rPr lang="en-GB" dirty="0">
                <a:latin typeface="Arial" panose="020B0604020202020204" pitchFamily="34" charset="0"/>
                <a:cs typeface="Arial" panose="020B0604020202020204" pitchFamily="34" charset="0"/>
              </a:rPr>
              <a:t>regulations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463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Why Pearson Vue</a:t>
            </a:r>
          </a:p>
        </p:txBody>
      </p:sp>
      <p:sp>
        <p:nvSpPr>
          <p:cNvPr id="3" name="Subtitle 2"/>
          <p:cNvSpPr>
            <a:spLocks noGrp="1"/>
          </p:cNvSpPr>
          <p:nvPr>
            <p:ph type="subTitle" idx="1"/>
          </p:nvPr>
        </p:nvSpPr>
        <p:spPr>
          <a:xfrm>
            <a:off x="510747" y="1814427"/>
            <a:ext cx="9144000" cy="3433076"/>
          </a:xfrm>
        </p:spPr>
        <p:txBody>
          <a:bodyPr>
            <a:normAutofit/>
          </a:bodyPr>
          <a:lstStyle/>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Retains the advantages of online delivery</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Same experience for all candidates</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Local exam centre - 5,000 worldwide </a:t>
            </a:r>
          </a:p>
          <a:p>
            <a:pPr marL="342900" indent="-342900"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dirty="0">
                <a:latin typeface="Arial" panose="020B0604020202020204" pitchFamily="34" charset="0"/>
                <a:cs typeface="Arial" panose="020B0604020202020204" pitchFamily="34" charset="0"/>
              </a:rPr>
              <a:t>Used for FRCS and other Royal Colleges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158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6" y="1723725"/>
            <a:ext cx="9144000" cy="2387600"/>
          </a:xfrm>
        </p:spPr>
        <p:txBody>
          <a:bodyPr>
            <a:normAutofit/>
          </a:bodyPr>
          <a:lstStyle/>
          <a:p>
            <a:pPr algn="l"/>
            <a:r>
              <a:rPr lang="en-GB" sz="4000" dirty="0">
                <a:latin typeface="Georgia" panose="02040502050405020303" pitchFamily="18" charset="0"/>
              </a:rPr>
              <a:t>Booking your exam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5731" y="3508"/>
            <a:ext cx="7254647" cy="1034987"/>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0163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rrow: Right 15">
            <a:extLst>
              <a:ext uri="{FF2B5EF4-FFF2-40B4-BE49-F238E27FC236}">
                <a16:creationId xmlns:a16="http://schemas.microsoft.com/office/drawing/2014/main" id="{51EE238B-C185-4C0D-BB40-1C3E7331FB90}"/>
              </a:ext>
            </a:extLst>
          </p:cNvPr>
          <p:cNvSpPr/>
          <p:nvPr/>
        </p:nvSpPr>
        <p:spPr>
          <a:xfrm>
            <a:off x="7868326" y="3112403"/>
            <a:ext cx="2156931" cy="2047663"/>
          </a:xfrm>
          <a:prstGeom prst="rightArrow">
            <a:avLst/>
          </a:prstGeom>
          <a:solidFill>
            <a:schemeClr val="bg2">
              <a:lumMod val="9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  No changes allowed</a:t>
            </a:r>
          </a:p>
        </p:txBody>
      </p:sp>
      <p:sp>
        <p:nvSpPr>
          <p:cNvPr id="14" name="Arrow: Right 13">
            <a:extLst>
              <a:ext uri="{FF2B5EF4-FFF2-40B4-BE49-F238E27FC236}">
                <a16:creationId xmlns:a16="http://schemas.microsoft.com/office/drawing/2014/main" id="{304D4EED-E884-49D1-BFED-970A14B172E1}"/>
              </a:ext>
            </a:extLst>
          </p:cNvPr>
          <p:cNvSpPr/>
          <p:nvPr/>
        </p:nvSpPr>
        <p:spPr>
          <a:xfrm>
            <a:off x="3725321" y="3112403"/>
            <a:ext cx="2490959" cy="2047663"/>
          </a:xfrm>
          <a:prstGeom prst="rightArrow">
            <a:avLst/>
          </a:prstGeom>
          <a:solidFill>
            <a:schemeClr val="bg2">
              <a:lumMod val="9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       10 days</a:t>
            </a:r>
          </a:p>
        </p:txBody>
      </p:sp>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Booking timeline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Oval 11">
            <a:extLst>
              <a:ext uri="{FF2B5EF4-FFF2-40B4-BE49-F238E27FC236}">
                <a16:creationId xmlns:a16="http://schemas.microsoft.com/office/drawing/2014/main" id="{443FF3FE-7289-4F68-BBB5-66B007414131}"/>
              </a:ext>
            </a:extLst>
          </p:cNvPr>
          <p:cNvSpPr/>
          <p:nvPr/>
        </p:nvSpPr>
        <p:spPr>
          <a:xfrm>
            <a:off x="5964471" y="3112402"/>
            <a:ext cx="2047664" cy="2047664"/>
          </a:xfrm>
          <a:prstGeom prst="ellipse">
            <a:avLst/>
          </a:prstGeom>
          <a:solidFill>
            <a:schemeClr val="accent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Exam Schedule Window closes</a:t>
            </a:r>
          </a:p>
        </p:txBody>
      </p:sp>
      <p:sp>
        <p:nvSpPr>
          <p:cNvPr id="17" name="Oval 16">
            <a:extLst>
              <a:ext uri="{FF2B5EF4-FFF2-40B4-BE49-F238E27FC236}">
                <a16:creationId xmlns:a16="http://schemas.microsoft.com/office/drawing/2014/main" id="{6112CB48-AB1E-4FCD-921B-C4848AD30B1B}"/>
              </a:ext>
            </a:extLst>
          </p:cNvPr>
          <p:cNvSpPr/>
          <p:nvPr/>
        </p:nvSpPr>
        <p:spPr>
          <a:xfrm>
            <a:off x="9723080" y="3112402"/>
            <a:ext cx="2047664" cy="2047664"/>
          </a:xfrm>
          <a:prstGeom prst="ellipse">
            <a:avLst/>
          </a:prstGeom>
          <a:solidFill>
            <a:schemeClr val="accent4"/>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Exam </a:t>
            </a:r>
          </a:p>
          <a:p>
            <a:pPr algn="ctr"/>
            <a:r>
              <a:rPr lang="en-GB" sz="2000" dirty="0">
                <a:solidFill>
                  <a:schemeClr val="tx1"/>
                </a:solidFill>
                <a:latin typeface="Arial" panose="020B0604020202020204" pitchFamily="34" charset="0"/>
                <a:cs typeface="Arial" panose="020B0604020202020204" pitchFamily="34" charset="0"/>
              </a:rPr>
              <a:t>day</a:t>
            </a:r>
          </a:p>
        </p:txBody>
      </p:sp>
      <p:sp>
        <p:nvSpPr>
          <p:cNvPr id="15" name="TextBox 14">
            <a:extLst>
              <a:ext uri="{FF2B5EF4-FFF2-40B4-BE49-F238E27FC236}">
                <a16:creationId xmlns:a16="http://schemas.microsoft.com/office/drawing/2014/main" id="{CA3BA56A-D2B9-46CE-B1A1-42C8D0EB7D4C}"/>
              </a:ext>
            </a:extLst>
          </p:cNvPr>
          <p:cNvSpPr txBox="1"/>
          <p:nvPr/>
        </p:nvSpPr>
        <p:spPr>
          <a:xfrm>
            <a:off x="1255217" y="1954378"/>
            <a:ext cx="1901290" cy="461665"/>
          </a:xfrm>
          <a:prstGeom prst="rect">
            <a:avLst/>
          </a:prstGeom>
          <a:noFill/>
        </p:spPr>
        <p:txBody>
          <a:bodyPr wrap="none" lIns="91440" tIns="45720" rIns="91440" bIns="45720" rtlCol="0" anchor="t">
            <a:spAutoFit/>
          </a:bodyPr>
          <a:lstStyle/>
          <a:p>
            <a:r>
              <a:rPr lang="en-GB" sz="2400" b="1" dirty="0">
                <a:latin typeface="Arial"/>
                <a:cs typeface="Arial"/>
              </a:rPr>
              <a:t>1 April 2022</a:t>
            </a:r>
          </a:p>
        </p:txBody>
      </p:sp>
      <p:sp>
        <p:nvSpPr>
          <p:cNvPr id="19" name="TextBox 18">
            <a:extLst>
              <a:ext uri="{FF2B5EF4-FFF2-40B4-BE49-F238E27FC236}">
                <a16:creationId xmlns:a16="http://schemas.microsoft.com/office/drawing/2014/main" id="{779F2672-9020-458C-86DA-8EAF2230A679}"/>
              </a:ext>
            </a:extLst>
          </p:cNvPr>
          <p:cNvSpPr txBox="1"/>
          <p:nvPr/>
        </p:nvSpPr>
        <p:spPr>
          <a:xfrm>
            <a:off x="5951897" y="1954378"/>
            <a:ext cx="2072812" cy="461665"/>
          </a:xfrm>
          <a:prstGeom prst="rect">
            <a:avLst/>
          </a:prstGeom>
          <a:noFill/>
        </p:spPr>
        <p:txBody>
          <a:bodyPr wrap="none" lIns="91440" tIns="45720" rIns="91440" bIns="45720" rtlCol="0" anchor="t">
            <a:spAutoFit/>
          </a:bodyPr>
          <a:lstStyle/>
          <a:p>
            <a:r>
              <a:rPr lang="en-GB" sz="2400" b="1" dirty="0">
                <a:latin typeface="Arial"/>
                <a:cs typeface="Arial"/>
              </a:rPr>
              <a:t>10 April 2022</a:t>
            </a:r>
          </a:p>
        </p:txBody>
      </p:sp>
      <p:sp>
        <p:nvSpPr>
          <p:cNvPr id="20" name="TextBox 19">
            <a:extLst>
              <a:ext uri="{FF2B5EF4-FFF2-40B4-BE49-F238E27FC236}">
                <a16:creationId xmlns:a16="http://schemas.microsoft.com/office/drawing/2014/main" id="{0C6C9E73-8C86-4E68-BF64-3E36EB4A88E9}"/>
              </a:ext>
            </a:extLst>
          </p:cNvPr>
          <p:cNvSpPr txBox="1"/>
          <p:nvPr/>
        </p:nvSpPr>
        <p:spPr>
          <a:xfrm>
            <a:off x="9765207" y="1954378"/>
            <a:ext cx="1967205" cy="461665"/>
          </a:xfrm>
          <a:prstGeom prst="rect">
            <a:avLst/>
          </a:prstGeom>
          <a:noFill/>
        </p:spPr>
        <p:txBody>
          <a:bodyPr wrap="none" lIns="91440" tIns="45720" rIns="91440" bIns="45720" rtlCol="0" anchor="t">
            <a:spAutoFit/>
          </a:bodyPr>
          <a:lstStyle/>
          <a:p>
            <a:r>
              <a:rPr lang="en-GB" sz="2400" b="1" dirty="0">
                <a:latin typeface="Arial"/>
                <a:cs typeface="Arial"/>
              </a:rPr>
              <a:t>10 May 2022</a:t>
            </a:r>
          </a:p>
        </p:txBody>
      </p:sp>
      <p:sp>
        <p:nvSpPr>
          <p:cNvPr id="18" name="Oval 17">
            <a:extLst>
              <a:ext uri="{FF2B5EF4-FFF2-40B4-BE49-F238E27FC236}">
                <a16:creationId xmlns:a16="http://schemas.microsoft.com/office/drawing/2014/main" id="{A8BA9775-38F2-4EFF-B5FB-F8C522518614}"/>
              </a:ext>
            </a:extLst>
          </p:cNvPr>
          <p:cNvSpPr/>
          <p:nvPr/>
        </p:nvSpPr>
        <p:spPr>
          <a:xfrm>
            <a:off x="460375" y="3112402"/>
            <a:ext cx="2047664" cy="2047664"/>
          </a:xfrm>
          <a:prstGeom prst="ellipse">
            <a:avLst/>
          </a:prstGeom>
          <a:solidFill>
            <a:srgbClr val="ED7D3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dirty="0">
                <a:latin typeface="Arial"/>
                <a:cs typeface="Arial"/>
              </a:rPr>
              <a:t>Pearson Vue registration email</a:t>
            </a:r>
            <a:endParaRPr lang="en-GB" sz="2000" dirty="0">
              <a:latin typeface="Arial" panose="020B0604020202020204" pitchFamily="34" charset="0"/>
              <a:cs typeface="Arial" panose="020B0604020202020204" pitchFamily="34" charset="0"/>
            </a:endParaRPr>
          </a:p>
        </p:txBody>
      </p:sp>
      <p:sp>
        <p:nvSpPr>
          <p:cNvPr id="21" name="Arrow: Right 20">
            <a:extLst>
              <a:ext uri="{FF2B5EF4-FFF2-40B4-BE49-F238E27FC236}">
                <a16:creationId xmlns:a16="http://schemas.microsoft.com/office/drawing/2014/main" id="{08B546E9-03C3-414C-92F7-8EACF2F76036}"/>
              </a:ext>
            </a:extLst>
          </p:cNvPr>
          <p:cNvSpPr/>
          <p:nvPr/>
        </p:nvSpPr>
        <p:spPr>
          <a:xfrm>
            <a:off x="3315513" y="1975851"/>
            <a:ext cx="2490959" cy="418718"/>
          </a:xfrm>
          <a:prstGeom prst="rightArrow">
            <a:avLst/>
          </a:prstGeom>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000" dirty="0">
              <a:solidFill>
                <a:schemeClr val="tx1"/>
              </a:solidFill>
              <a:latin typeface="Arial" panose="020B0604020202020204" pitchFamily="34" charset="0"/>
              <a:cs typeface="Arial" panose="020B0604020202020204" pitchFamily="34" charset="0"/>
            </a:endParaRPr>
          </a:p>
        </p:txBody>
      </p:sp>
      <p:sp>
        <p:nvSpPr>
          <p:cNvPr id="22" name="Arrow: Right 21">
            <a:extLst>
              <a:ext uri="{FF2B5EF4-FFF2-40B4-BE49-F238E27FC236}">
                <a16:creationId xmlns:a16="http://schemas.microsoft.com/office/drawing/2014/main" id="{242E7996-F9FB-4C29-89CF-08B78DFD1A6A}"/>
              </a:ext>
            </a:extLst>
          </p:cNvPr>
          <p:cNvSpPr/>
          <p:nvPr/>
        </p:nvSpPr>
        <p:spPr>
          <a:xfrm>
            <a:off x="8268764" y="1975851"/>
            <a:ext cx="1351018" cy="418718"/>
          </a:xfrm>
          <a:prstGeom prst="rightArrow">
            <a:avLst/>
          </a:prstGeom>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000" dirty="0">
              <a:solidFill>
                <a:schemeClr val="tx1"/>
              </a:solidFill>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F296104D-32C4-409A-A469-A0B1E796A7F9}"/>
              </a:ext>
            </a:extLst>
          </p:cNvPr>
          <p:cNvSpPr/>
          <p:nvPr/>
        </p:nvSpPr>
        <p:spPr>
          <a:xfrm>
            <a:off x="2205862" y="3112402"/>
            <a:ext cx="2047664" cy="2047664"/>
          </a:xfrm>
          <a:prstGeom prst="ellipse">
            <a:avLst/>
          </a:prstGeom>
          <a:solidFill>
            <a:schemeClr val="accent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dirty="0">
                <a:latin typeface="Arial"/>
                <a:cs typeface="Arial"/>
              </a:rPr>
              <a:t>Pearson Vue test centre scheduling email</a:t>
            </a:r>
          </a:p>
        </p:txBody>
      </p:sp>
    </p:spTree>
    <p:extLst>
      <p:ext uri="{BB962C8B-B14F-4D97-AF65-F5344CB8AC3E}">
        <p14:creationId xmlns:p14="http://schemas.microsoft.com/office/powerpoint/2010/main" val="424564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Booking your test centre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Subtitle 2">
            <a:extLst>
              <a:ext uri="{FF2B5EF4-FFF2-40B4-BE49-F238E27FC236}">
                <a16:creationId xmlns:a16="http://schemas.microsoft.com/office/drawing/2014/main" id="{8887A208-4645-47AA-97D1-86D5ECD5E88E}"/>
              </a:ext>
            </a:extLst>
          </p:cNvPr>
          <p:cNvSpPr>
            <a:spLocks noGrp="1"/>
          </p:cNvSpPr>
          <p:nvPr>
            <p:ph type="subTitle" idx="1"/>
          </p:nvPr>
        </p:nvSpPr>
        <p:spPr>
          <a:xfrm>
            <a:off x="510746" y="1814426"/>
            <a:ext cx="11095099" cy="4491481"/>
          </a:xfrm>
        </p:spPr>
        <p:txBody>
          <a:bodyPr vert="horz" lIns="91440" tIns="45720" rIns="91440" bIns="45720" rtlCol="0" anchor="t">
            <a:normAutofit fontScale="77500" lnSpcReduction="20000"/>
          </a:bodyPr>
          <a:lstStyle/>
          <a:p>
            <a:pPr marL="342900" indent="-342900" algn="l">
              <a:lnSpc>
                <a:spcPct val="150000"/>
              </a:lnSpc>
              <a:spcBef>
                <a:spcPts val="0"/>
              </a:spcBef>
              <a:spcAft>
                <a:spcPts val="1800"/>
              </a:spcAft>
              <a:buFont typeface="Arial" panose="020B0604020202020204" pitchFamily="34" charset="0"/>
              <a:buChar char="•"/>
            </a:pPr>
            <a:r>
              <a:rPr lang="en-GB" dirty="0">
                <a:latin typeface="Arial"/>
                <a:cs typeface="Arial"/>
              </a:rPr>
              <a:t>Receive email from Pearson Vue on </a:t>
            </a:r>
            <a:r>
              <a:rPr lang="en-GB" b="1" dirty="0">
                <a:latin typeface="Arial"/>
                <a:cs typeface="Arial"/>
              </a:rPr>
              <a:t>1 April </a:t>
            </a:r>
            <a:r>
              <a:rPr lang="en-GB" dirty="0">
                <a:latin typeface="Arial"/>
                <a:cs typeface="Arial"/>
              </a:rPr>
              <a:t>to </a:t>
            </a:r>
            <a:r>
              <a:rPr lang="en-GB" b="1" dirty="0">
                <a:latin typeface="Arial"/>
                <a:cs typeface="Arial"/>
              </a:rPr>
              <a:t>set up your account</a:t>
            </a:r>
          </a:p>
          <a:p>
            <a:pPr marL="342900" indent="-342900" algn="l">
              <a:lnSpc>
                <a:spcPct val="150000"/>
              </a:lnSpc>
              <a:spcBef>
                <a:spcPts val="0"/>
              </a:spcBef>
              <a:spcAft>
                <a:spcPts val="1800"/>
              </a:spcAft>
              <a:buFont typeface="Arial" panose="020B0604020202020204" pitchFamily="34" charset="0"/>
              <a:buChar char="•"/>
            </a:pPr>
            <a:r>
              <a:rPr lang="en-GB" dirty="0">
                <a:latin typeface="Arial" panose="020B0604020202020204" pitchFamily="34" charset="0"/>
                <a:cs typeface="Arial" panose="020B0604020202020204" pitchFamily="34" charset="0"/>
              </a:rPr>
              <a:t>Receive a second email saying you are </a:t>
            </a:r>
            <a:r>
              <a:rPr lang="en-GB" b="1" dirty="0">
                <a:latin typeface="Arial" panose="020B0604020202020204" pitchFamily="34" charset="0"/>
                <a:cs typeface="Arial" panose="020B0604020202020204" pitchFamily="34" charset="0"/>
              </a:rPr>
              <a:t>authorised to book your </a:t>
            </a:r>
            <a:r>
              <a:rPr lang="en-GB" b="1" dirty="0" smtClean="0">
                <a:latin typeface="Arial" panose="020B0604020202020204" pitchFamily="34" charset="0"/>
                <a:cs typeface="Arial" panose="020B0604020202020204" pitchFamily="34" charset="0"/>
              </a:rPr>
              <a:t>seat</a:t>
            </a:r>
            <a:r>
              <a:rPr lang="en-GB" dirty="0" smtClean="0">
                <a:latin typeface="Arial" panose="020B0604020202020204" pitchFamily="34" charset="0"/>
                <a:cs typeface="Arial" panose="020B0604020202020204" pitchFamily="34" charset="0"/>
              </a:rPr>
              <a:t> (this wi</a:t>
            </a:r>
            <a:r>
              <a:rPr lang="en-GB" dirty="0" smtClean="0">
                <a:latin typeface="Arial" panose="020B0604020202020204" pitchFamily="34" charset="0"/>
                <a:cs typeface="Arial" panose="020B0604020202020204" pitchFamily="34" charset="0"/>
              </a:rPr>
              <a:t>ll include a link to book your seat)</a:t>
            </a:r>
            <a:endParaRPr lang="en-GB" b="1"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800"/>
              </a:spcAft>
              <a:buFont typeface="Arial" panose="020B0604020202020204" pitchFamily="34" charset="0"/>
              <a:buChar char="•"/>
            </a:pPr>
            <a:r>
              <a:rPr lang="en-GB" b="1" dirty="0">
                <a:latin typeface="Arial"/>
                <a:cs typeface="Arial"/>
              </a:rPr>
              <a:t>10 days</a:t>
            </a:r>
            <a:r>
              <a:rPr lang="en-GB" dirty="0">
                <a:latin typeface="Arial"/>
                <a:cs typeface="Arial"/>
              </a:rPr>
              <a:t> to book your seat at your nearest test centre</a:t>
            </a:r>
          </a:p>
          <a:p>
            <a:pPr marL="342900" indent="-342900" algn="l">
              <a:lnSpc>
                <a:spcPct val="150000"/>
              </a:lnSpc>
              <a:spcBef>
                <a:spcPts val="0"/>
              </a:spcBef>
              <a:spcAft>
                <a:spcPts val="1800"/>
              </a:spcAft>
              <a:buFont typeface="Arial" panose="020B0604020202020204" pitchFamily="34" charset="0"/>
              <a:buChar char="•"/>
            </a:pPr>
            <a:r>
              <a:rPr lang="en-GB" dirty="0">
                <a:latin typeface="Arial"/>
                <a:cs typeface="Arial"/>
              </a:rPr>
              <a:t>You must book by </a:t>
            </a:r>
            <a:r>
              <a:rPr lang="en-GB" b="1" dirty="0">
                <a:latin typeface="Arial"/>
                <a:cs typeface="Arial"/>
              </a:rPr>
              <a:t>10 April</a:t>
            </a:r>
            <a:r>
              <a:rPr lang="en-GB" dirty="0">
                <a:latin typeface="Arial"/>
                <a:cs typeface="Arial"/>
              </a:rPr>
              <a:t> or else you will not be able to sit and </a:t>
            </a:r>
            <a:r>
              <a:rPr lang="en-GB" b="1" dirty="0">
                <a:latin typeface="Arial"/>
                <a:cs typeface="Arial"/>
              </a:rPr>
              <a:t>no refund </a:t>
            </a:r>
            <a:r>
              <a:rPr lang="en-GB" dirty="0">
                <a:latin typeface="Arial"/>
                <a:cs typeface="Arial"/>
              </a:rPr>
              <a:t>will be permitted</a:t>
            </a:r>
            <a:endParaRPr lang="en-GB" b="1" dirty="0">
              <a:latin typeface="Arial"/>
              <a:cs typeface="Arial"/>
            </a:endParaRPr>
          </a:p>
          <a:p>
            <a:pPr marL="342900" indent="-342900" algn="l">
              <a:lnSpc>
                <a:spcPct val="150000"/>
              </a:lnSpc>
              <a:spcBef>
                <a:spcPts val="0"/>
              </a:spcBef>
              <a:spcAft>
                <a:spcPts val="1800"/>
              </a:spcAft>
              <a:buFont typeface="Arial" panose="020B0604020202020204" pitchFamily="34" charset="0"/>
              <a:buChar char="•"/>
            </a:pPr>
            <a:r>
              <a:rPr lang="en-GB" dirty="0">
                <a:latin typeface="Arial" panose="020B0604020202020204" pitchFamily="34" charset="0"/>
                <a:cs typeface="Arial" panose="020B0604020202020204" pitchFamily="34" charset="0"/>
              </a:rPr>
              <a:t>Seats are assigned on a first-come-first served basis</a:t>
            </a:r>
            <a:endParaRPr lang="en-GB" b="1"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800"/>
              </a:spcAft>
              <a:buFont typeface="Arial" panose="020B0604020202020204" pitchFamily="34" charset="0"/>
              <a:buChar char="•"/>
            </a:pPr>
            <a:r>
              <a:rPr lang="en-GB" dirty="0">
                <a:latin typeface="Arial" panose="020B0604020202020204" pitchFamily="34" charset="0"/>
                <a:cs typeface="Arial" panose="020B0604020202020204" pitchFamily="34" charset="0"/>
              </a:rPr>
              <a:t>Reasonable adjustments will be displayed if you have requested them</a:t>
            </a:r>
            <a:endParaRPr lang="en-GB" b="1" dirty="0">
              <a:latin typeface="Arial" panose="020B0604020202020204" pitchFamily="34" charset="0"/>
              <a:cs typeface="Arial" panose="020B0604020202020204" pitchFamily="34" charset="0"/>
            </a:endParaRPr>
          </a:p>
          <a:p>
            <a:pPr marL="342900" indent="-342900" algn="l">
              <a:lnSpc>
                <a:spcPct val="150000"/>
              </a:lnSpc>
              <a:spcBef>
                <a:spcPts val="0"/>
              </a:spcBef>
              <a:spcAft>
                <a:spcPts val="1800"/>
              </a:spcAft>
              <a:buFont typeface="Arial" panose="020B0604020202020204" pitchFamily="34" charset="0"/>
              <a:buChar char="•"/>
            </a:pPr>
            <a:r>
              <a:rPr lang="en-GB" b="1" dirty="0">
                <a:latin typeface="Arial" panose="020B0604020202020204" pitchFamily="34" charset="0"/>
                <a:cs typeface="Arial" panose="020B0604020202020204" pitchFamily="34" charset="0"/>
              </a:rPr>
              <a:t>You will receive an email confirming your booking</a:t>
            </a:r>
          </a:p>
        </p:txBody>
      </p:sp>
    </p:spTree>
    <p:extLst>
      <p:ext uri="{BB962C8B-B14F-4D97-AF65-F5344CB8AC3E}">
        <p14:creationId xmlns:p14="http://schemas.microsoft.com/office/powerpoint/2010/main" val="293987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The booking website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434" y="1233497"/>
            <a:ext cx="10731190" cy="5242862"/>
          </a:xfrm>
          <a:prstGeom prst="rect">
            <a:avLst/>
          </a:prstGeom>
        </p:spPr>
      </p:pic>
    </p:spTree>
    <p:extLst>
      <p:ext uri="{BB962C8B-B14F-4D97-AF65-F5344CB8AC3E}">
        <p14:creationId xmlns:p14="http://schemas.microsoft.com/office/powerpoint/2010/main" val="388697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The booking website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 name="Picture 4" descr="Graphical user interface, application&#10;&#10;Description automatically generated">
            <a:extLst>
              <a:ext uri="{FF2B5EF4-FFF2-40B4-BE49-F238E27FC236}">
                <a16:creationId xmlns:a16="http://schemas.microsoft.com/office/drawing/2014/main" id="{B30791B9-6B26-476C-9F13-DDC7EBB822BA}"/>
              </a:ext>
            </a:extLst>
          </p:cNvPr>
          <p:cNvPicPr>
            <a:picLocks noChangeAspect="1"/>
          </p:cNvPicPr>
          <p:nvPr/>
        </p:nvPicPr>
        <p:blipFill>
          <a:blip r:embed="rId4"/>
          <a:stretch>
            <a:fillRect/>
          </a:stretch>
        </p:blipFill>
        <p:spPr>
          <a:xfrm>
            <a:off x="471488" y="1352465"/>
            <a:ext cx="10911436" cy="5254375"/>
          </a:xfrm>
          <a:prstGeom prst="rect">
            <a:avLst/>
          </a:prstGeom>
          <a:effectLst>
            <a:outerShdw blurRad="50800" dist="38100" algn="l" rotWithShape="0">
              <a:prstClr val="black">
                <a:alpha val="40000"/>
              </a:prstClr>
            </a:outerShdw>
          </a:effectLst>
        </p:spPr>
      </p:pic>
      <p:sp>
        <p:nvSpPr>
          <p:cNvPr id="3" name="TextBox 2"/>
          <p:cNvSpPr txBox="1"/>
          <p:nvPr/>
        </p:nvSpPr>
        <p:spPr>
          <a:xfrm>
            <a:off x="880946" y="3423424"/>
            <a:ext cx="2464420" cy="1754326"/>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Once you have selected MRCS Part A, you will be shown your nearest centres based on the address you gave when you applied.</a:t>
            </a:r>
          </a:p>
          <a:p>
            <a:endParaRPr lang="en-GB" sz="1200" b="1" dirty="0">
              <a:solidFill>
                <a:srgbClr val="FF0000"/>
              </a:solidFill>
              <a:latin typeface="Arial" panose="020B0604020202020204" pitchFamily="34" charset="0"/>
              <a:cs typeface="Arial" panose="020B0604020202020204" pitchFamily="34" charset="0"/>
            </a:endParaRPr>
          </a:p>
          <a:p>
            <a:r>
              <a:rPr lang="en-GB" sz="1200" b="1" dirty="0" smtClean="0">
                <a:solidFill>
                  <a:srgbClr val="FF0000"/>
                </a:solidFill>
                <a:latin typeface="Arial" panose="020B0604020202020204" pitchFamily="34" charset="0"/>
                <a:cs typeface="Arial" panose="020B0604020202020204" pitchFamily="34" charset="0"/>
              </a:rPr>
              <a:t>You can search for other centres near to you using the search bar at the top.</a:t>
            </a:r>
            <a:endParaRPr lang="en-GB"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83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747" y="372635"/>
            <a:ext cx="5416459" cy="519627"/>
          </a:xfrm>
        </p:spPr>
        <p:txBody>
          <a:bodyPr>
            <a:noAutofit/>
          </a:bodyPr>
          <a:lstStyle/>
          <a:p>
            <a:pPr algn="l"/>
            <a:r>
              <a:rPr lang="en-GB" sz="3200" dirty="0">
                <a:latin typeface="Georgia" panose="02040502050405020303" pitchFamily="18" charset="0"/>
              </a:rPr>
              <a:t>The booking website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7206" y="131806"/>
            <a:ext cx="6034135" cy="860862"/>
          </a:xfrm>
          <a:prstGeom prst="rect">
            <a:avLst/>
          </a:prstGeom>
        </p:spPr>
      </p:pic>
      <p:cxnSp>
        <p:nvCxnSpPr>
          <p:cNvPr id="6" name="Straight Connector 5"/>
          <p:cNvCxnSpPr/>
          <p:nvPr/>
        </p:nvCxnSpPr>
        <p:spPr>
          <a:xfrm>
            <a:off x="164757" y="1122363"/>
            <a:ext cx="11944864" cy="0"/>
          </a:xfrm>
          <a:prstGeom prst="line">
            <a:avLst/>
          </a:prstGeom>
          <a:ln w="28575"/>
        </p:spPr>
        <p:style>
          <a:lnRef idx="1">
            <a:schemeClr val="dk1"/>
          </a:lnRef>
          <a:fillRef idx="0">
            <a:schemeClr val="dk1"/>
          </a:fillRef>
          <a:effectRef idx="0">
            <a:schemeClr val="dk1"/>
          </a:effectRef>
          <a:fontRef idx="minor">
            <a:schemeClr val="tx1"/>
          </a:fontRef>
        </p:style>
      </p:cxnSp>
      <p:sp>
        <p:nvSpPr>
          <p:cNvPr id="5" name="AutoShape 2" descr="Red-cross | Recycle N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3" descr="Graphical user interface, text, application, email&#10;&#10;Description automatically generated">
            <a:extLst>
              <a:ext uri="{FF2B5EF4-FFF2-40B4-BE49-F238E27FC236}">
                <a16:creationId xmlns:a16="http://schemas.microsoft.com/office/drawing/2014/main" id="{88E9E1E8-CD61-49AA-BF82-AC0B839F54B1}"/>
              </a:ext>
            </a:extLst>
          </p:cNvPr>
          <p:cNvPicPr>
            <a:picLocks noChangeAspect="1"/>
          </p:cNvPicPr>
          <p:nvPr/>
        </p:nvPicPr>
        <p:blipFill rotWithShape="1">
          <a:blip r:embed="rId4"/>
          <a:srcRect r="-123" b="12152"/>
          <a:stretch/>
        </p:blipFill>
        <p:spPr>
          <a:xfrm>
            <a:off x="665018" y="1545917"/>
            <a:ext cx="10839123" cy="4609123"/>
          </a:xfrm>
          <a:prstGeom prst="rect">
            <a:avLst/>
          </a:prstGeom>
          <a:effectLst>
            <a:outerShdw blurRad="50800" dist="38100" algn="l" rotWithShape="0">
              <a:prstClr val="black">
                <a:alpha val="40000"/>
              </a:prstClr>
            </a:outerShdw>
          </a:effectLst>
        </p:spPr>
      </p:pic>
      <p:sp>
        <p:nvSpPr>
          <p:cNvPr id="3" name="TextBox 2"/>
          <p:cNvSpPr txBox="1"/>
          <p:nvPr/>
        </p:nvSpPr>
        <p:spPr>
          <a:xfrm>
            <a:off x="1029091" y="6275542"/>
            <a:ext cx="10475050" cy="276999"/>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Once you have booked, you will receive a message confirming you have booked. A copy of this message will also be emailed to you.</a:t>
            </a:r>
            <a:endParaRPr lang="en-GB"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9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9DC20109461A488249106A3242C6A9" ma:contentTypeVersion="4" ma:contentTypeDescription="Create a new document." ma:contentTypeScope="" ma:versionID="cfd65ecc18b1bf1294f423c6aedf915c">
  <xsd:schema xmlns:xsd="http://www.w3.org/2001/XMLSchema" xmlns:xs="http://www.w3.org/2001/XMLSchema" xmlns:p="http://schemas.microsoft.com/office/2006/metadata/properties" xmlns:ns2="81969c29-1aa9-49a9-afc4-c33336e16d85" targetNamespace="http://schemas.microsoft.com/office/2006/metadata/properties" ma:root="true" ma:fieldsID="c17c245b169c8a6fcdff564f41b8c89f" ns2:_="">
    <xsd:import namespace="81969c29-1aa9-49a9-afc4-c33336e16d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69c29-1aa9-49a9-afc4-c33336e16d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DF7687-A67D-4E93-8220-37923F35C772}">
  <ds:schemaRefs>
    <ds:schemaRef ds:uri="http://schemas.microsoft.com/sharepoint/v3/contenttype/forms"/>
  </ds:schemaRefs>
</ds:datastoreItem>
</file>

<file path=customXml/itemProps2.xml><?xml version="1.0" encoding="utf-8"?>
<ds:datastoreItem xmlns:ds="http://schemas.openxmlformats.org/officeDocument/2006/customXml" ds:itemID="{6CB7FFEC-605F-45EB-8636-A58C126E5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69c29-1aa9-49a9-afc4-c33336e16d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72BB1A-6740-4B25-9B64-3E8EE7B4A5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1969c29-1aa9-49a9-afc4-c33336e16d8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1375</TotalTime>
  <Words>949</Words>
  <Application>Microsoft Office PowerPoint</Application>
  <PresentationFormat>Widescreen</PresentationFormat>
  <Paragraphs>125</Paragraphs>
  <Slides>23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Intercollegiate MRCS</vt:lpstr>
      <vt:lpstr>Overview</vt:lpstr>
      <vt:lpstr>Why Pearson Vue</vt:lpstr>
      <vt:lpstr>Booking your exam</vt:lpstr>
      <vt:lpstr>Booking timeline</vt:lpstr>
      <vt:lpstr>Booking your test centre</vt:lpstr>
      <vt:lpstr>The booking website</vt:lpstr>
      <vt:lpstr>The booking website</vt:lpstr>
      <vt:lpstr>The booking website</vt:lpstr>
      <vt:lpstr>If you have trouble booking</vt:lpstr>
      <vt:lpstr>Rescheduling your exam</vt:lpstr>
      <vt:lpstr>‘Rescheduling’ </vt:lpstr>
      <vt:lpstr>On the day of the exam</vt:lpstr>
      <vt:lpstr>On the day</vt:lpstr>
      <vt:lpstr>Security checks</vt:lpstr>
      <vt:lpstr>The exam itself</vt:lpstr>
      <vt:lpstr>Breaks and accommodations</vt:lpstr>
      <vt:lpstr>The exam itself</vt:lpstr>
      <vt:lpstr>The exam screen</vt:lpstr>
      <vt:lpstr>The exam screen</vt:lpstr>
      <vt:lpstr>Common Questions</vt:lpstr>
      <vt:lpstr>Common questions</vt:lpstr>
      <vt:lpstr>Common questions</vt:lpstr>
    </vt:vector>
  </TitlesOfParts>
  <Company>Royal College of Surgeons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Intercollegiate MRCS</dc:title>
  <dc:creator>Alastair Shaw</dc:creator>
  <cp:lastModifiedBy>Gregory Ayre</cp:lastModifiedBy>
  <cp:revision>125</cp:revision>
  <dcterms:created xsi:type="dcterms:W3CDTF">2021-12-10T10:58:21Z</dcterms:created>
  <dcterms:modified xsi:type="dcterms:W3CDTF">2022-03-28T09:43:34Z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0x010100B89DC20109461A488249106A3242C6A9</vt:lpwstr>
  </property>
</Properties>
</file>